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1" r:id="rId4"/>
    <p:sldId id="273" r:id="rId5"/>
    <p:sldId id="274" r:id="rId6"/>
    <p:sldId id="275" r:id="rId7"/>
    <p:sldId id="264" r:id="rId8"/>
    <p:sldId id="276" r:id="rId9"/>
    <p:sldId id="278" r:id="rId10"/>
    <p:sldId id="279" r:id="rId11"/>
    <p:sldId id="281" r:id="rId12"/>
    <p:sldId id="277" r:id="rId13"/>
    <p:sldId id="280" r:id="rId14"/>
    <p:sldId id="282" r:id="rId15"/>
    <p:sldId id="283" r:id="rId16"/>
    <p:sldId id="284" r:id="rId17"/>
    <p:sldId id="270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6"/>
    <p:restoredTop sz="84354"/>
  </p:normalViewPr>
  <p:slideViewPr>
    <p:cSldViewPr snapToGrid="0" snapToObjects="1">
      <p:cViewPr varScale="1">
        <p:scale>
          <a:sx n="107" d="100"/>
          <a:sy n="107" d="100"/>
        </p:scale>
        <p:origin x="13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26.png>
</file>

<file path=ppt/media/image27.png>
</file>

<file path=ppt/media/image28.png>
</file>

<file path=ppt/media/image29.tiff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669C3-9ECC-A749-ACB8-89B8C169FF46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5F111A-F08B-3044-9028-7833C7CC250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84370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저 첫번째 논문이 </a:t>
            </a:r>
            <a:r>
              <a:rPr kumimoji="1" lang="en-US" altLang="ko-KR" dirty="0" err="1"/>
              <a:t>elmo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소개한 논문인데 </a:t>
            </a:r>
            <a:r>
              <a:rPr kumimoji="1" lang="ko-KR" altLang="en-US" dirty="0" err="1"/>
              <a:t>엘모를</a:t>
            </a:r>
            <a:r>
              <a:rPr kumimoji="1" lang="ko-KR" altLang="en-US" dirty="0"/>
              <a:t> 통해 </a:t>
            </a:r>
            <a:r>
              <a:rPr kumimoji="1" lang="en-US" altLang="ko-KR" dirty="0"/>
              <a:t>20%</a:t>
            </a:r>
            <a:r>
              <a:rPr kumimoji="1" lang="ko-KR" altLang="en-US" dirty="0"/>
              <a:t>의 에러를 줄이는 결과를 낸 </a:t>
            </a:r>
            <a:r>
              <a:rPr kumimoji="1" lang="en-US" altLang="ko-KR" dirty="0"/>
              <a:t>word embedding </a:t>
            </a:r>
            <a:r>
              <a:rPr kumimoji="1" lang="ko-KR" altLang="en-US" dirty="0"/>
              <a:t>방식임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1944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저 인풋은 </a:t>
            </a:r>
            <a:r>
              <a:rPr kumimoji="1" lang="en-US" altLang="ko-KR" dirty="0"/>
              <a:t>hidden</a:t>
            </a:r>
            <a:r>
              <a:rPr kumimoji="1" lang="ko-KR" altLang="en-US" dirty="0"/>
              <a:t> </a:t>
            </a:r>
            <a:r>
              <a:rPr kumimoji="1" lang="en-US" altLang="ko-KR" dirty="0"/>
              <a:t>layer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거쳐 </a:t>
            </a:r>
            <a:r>
              <a:rPr kumimoji="1" lang="en-US" altLang="ko-KR" dirty="0"/>
              <a:t>output layer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 나오는데 결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과는 </a:t>
            </a:r>
            <a:r>
              <a:rPr lang="en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softmax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classifier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통해 나온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10,000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벡터임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값은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0~1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사이의 값을 가지게 됨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 의미는 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라는 인풋이 들어갔을 때 그 주변에 있을 단어들의 확률이 나오게 됨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학습용이지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어차피 우리의 목표가 아님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10,000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아웃풋은 대부분이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가까울 것이고 몇몇만 높은 확률을 가지게 될 것이고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우리가 관심있는 건 이 결과를 만드는 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Hidden layer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임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암튼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그렇게 확률이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나옴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Cbow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와는 다르게 평균을 구하는 과정은 없음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내가 생각하기에 </a:t>
            </a:r>
            <a:r>
              <a:rPr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cbow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다르게 </a:t>
            </a:r>
            <a:r>
              <a:rPr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cbow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중심단어를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딱 한 번 업데이트 할 수 잇는 반면에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왜냐하면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중심단어를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보고 업데이트 하니까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근데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skip-gram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윈도우 크기가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라면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번이나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update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할 수 있어서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skip-gram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더 성능이 좋다고 하는 것 같음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51527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2638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~~</a:t>
            </a:r>
            <a:r>
              <a:rPr kumimoji="1" lang="ko-KR" altLang="en-US" dirty="0"/>
              <a:t>한 학습 </a:t>
            </a:r>
            <a:r>
              <a:rPr kumimoji="1" lang="ko-KR" altLang="en-US" dirty="0" err="1"/>
              <a:t>모델임</a:t>
            </a:r>
            <a:endParaRPr kumimoji="1" lang="en-US" altLang="ko-KR" dirty="0"/>
          </a:p>
          <a:p>
            <a:r>
              <a:rPr kumimoji="1" lang="en-US" altLang="ko-KR" dirty="0" err="1"/>
              <a:t>Lsa</a:t>
            </a:r>
            <a:r>
              <a:rPr kumimoji="1" lang="en-US" altLang="ko-KR" dirty="0"/>
              <a:t> </a:t>
            </a:r>
            <a:r>
              <a:rPr kumimoji="1" lang="ko-KR" altLang="en-US" dirty="0"/>
              <a:t>방법의 </a:t>
            </a:r>
            <a:r>
              <a:rPr kumimoji="1" lang="en-US" altLang="ko-KR" dirty="0"/>
              <a:t>global</a:t>
            </a:r>
            <a:r>
              <a:rPr kumimoji="1" lang="ko-KR" altLang="en-US" dirty="0"/>
              <a:t> 한 단어 표현과 </a:t>
            </a:r>
            <a:r>
              <a:rPr kumimoji="1" lang="ko-KR" altLang="en-US" dirty="0" err="1"/>
              <a:t>워드투벡의</a:t>
            </a:r>
            <a:r>
              <a:rPr kumimoji="1" lang="ko-KR" altLang="en-US" dirty="0"/>
              <a:t> </a:t>
            </a:r>
            <a:r>
              <a:rPr kumimoji="1" lang="en-US" altLang="ko-KR" dirty="0"/>
              <a:t>local</a:t>
            </a:r>
            <a:r>
              <a:rPr kumimoji="1" lang="ko-KR" altLang="en-US" dirty="0"/>
              <a:t>한 단어 표현의 장점들을 섞어 만든 </a:t>
            </a:r>
            <a:r>
              <a:rPr kumimoji="1" lang="en-US" altLang="ko-KR" dirty="0"/>
              <a:t>word embedding </a:t>
            </a:r>
            <a:r>
              <a:rPr kumimoji="1" lang="ko-KR" altLang="en-US" dirty="0"/>
              <a:t>표현 방법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표는 어떤 단어가 본문이나 문장 내에서 동시에 등장할 경우를 행렬로 나타낸 것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418238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동시 등장 확률 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P(k | </a:t>
            </a:r>
            <a:r>
              <a:rPr lang="en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동시 등장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행렬로부터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특정 단어 </a:t>
            </a:r>
            <a:r>
              <a:rPr lang="en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전체 등장 횟수를 카운트하고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특정 단어 </a:t>
            </a:r>
            <a:r>
              <a:rPr lang="en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등장했을 때 어떤 단어 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등장한 횟수를 카운트하여 계산한 조건부 확률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Ice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나온 문장에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solid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같이 나올 확률과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steam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이랑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solid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같이 나올 확률이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8.9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배 즉 약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배 정도 적음 얼음이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solid</a:t>
            </a:r>
            <a:r>
              <a:rPr kumimoji="1"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라고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하는게 말이 더 되니깐 그리고 이건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보다 엄청 큰 값이 되는 것</a:t>
            </a:r>
            <a:endParaRPr kumimoji="1"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반면에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water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경우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ice 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 그렇고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steam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 그렇고 두 단어 모두 동시에 등장할 확률이 높으므로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가까운 값이 나온 것</a:t>
            </a:r>
            <a:endParaRPr kumimoji="1"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Fashion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경우 두 단어 모두에서 나올 확률이 적어서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</a:t>
            </a:r>
            <a:r>
              <a:rPr kumimoji="1"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가가운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값이 나옴</a:t>
            </a:r>
            <a:endParaRPr kumimoji="1"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ko-KR" dirty="0"/>
          </a:p>
          <a:p>
            <a:r>
              <a:rPr kumimoji="1" lang="en-US" altLang="ko-KR" dirty="0" err="1"/>
              <a:t>Pik</a:t>
            </a:r>
            <a:r>
              <a:rPr kumimoji="1" lang="en-US" altLang="ko-KR" dirty="0"/>
              <a:t>: </a:t>
            </a:r>
            <a:r>
              <a:rPr kumimoji="1" lang="ko-KR" altLang="en-US" dirty="0"/>
              <a:t>중심단어 </a:t>
            </a:r>
            <a:r>
              <a:rPr kumimoji="1" lang="en-US" altLang="ko-KR" dirty="0" err="1"/>
              <a:t>i</a:t>
            </a:r>
            <a:r>
              <a:rPr kumimoji="1" lang="ko-KR" altLang="en-US" dirty="0"/>
              <a:t>가 등장했을 때 윈도우 내 주변 단어 </a:t>
            </a:r>
            <a:r>
              <a:rPr kumimoji="1" lang="en-US" altLang="ko-KR" dirty="0"/>
              <a:t>k</a:t>
            </a:r>
            <a:r>
              <a:rPr kumimoji="1" lang="ko-KR" altLang="en-US" dirty="0"/>
              <a:t>가 등장할 확률</a:t>
            </a:r>
            <a:endParaRPr kumimoji="1" lang="en-US" altLang="ko-KR" dirty="0"/>
          </a:p>
          <a:p>
            <a:r>
              <a:rPr kumimoji="1" lang="ko-KR" altLang="en-US" dirty="0"/>
              <a:t>그래서 이렇게 벡터를 만들 수 있는 것 이제 </a:t>
            </a:r>
            <a:r>
              <a:rPr kumimoji="1" lang="ko-KR" altLang="en-US" dirty="0" err="1"/>
              <a:t>단어간의</a:t>
            </a:r>
            <a:r>
              <a:rPr kumimoji="1" lang="ko-KR" altLang="en-US" dirty="0"/>
              <a:t> 관계를 잘 표현해주기만 하면 되는 것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더 정확히는 아래와 같이 </a:t>
            </a:r>
            <a:r>
              <a:rPr kumimoji="1" lang="en-US" altLang="ko-KR" dirty="0"/>
              <a:t>log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씌워줌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22842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단어간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관계표현에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손실함수를</a:t>
            </a:r>
            <a:r>
              <a:rPr kumimoji="1" lang="ko-KR" altLang="en-US" dirty="0"/>
              <a:t> 통해 </a:t>
            </a:r>
            <a:r>
              <a:rPr kumimoji="1" lang="ko-KR" altLang="en-US" dirty="0" err="1"/>
              <a:t>유사도를</a:t>
            </a:r>
            <a:r>
              <a:rPr kumimoji="1" lang="ko-KR" altLang="en-US" dirty="0"/>
              <a:t> 최대한으로 증가시키려고 해왔음</a:t>
            </a:r>
            <a:endParaRPr kumimoji="1" lang="en-US" altLang="ko-KR" dirty="0"/>
          </a:p>
          <a:p>
            <a:r>
              <a:rPr kumimoji="1" lang="ko-KR" altLang="en-US" dirty="0"/>
              <a:t>그 와중에 </a:t>
            </a:r>
            <a:endParaRPr kumimoji="1" lang="en-US" altLang="ko-KR" dirty="0"/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동시 등장 행렬에서 동시 등장 빈도의 값 </a:t>
            </a:r>
            <a:r>
              <a:rPr lang="en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Xik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굉장히 낮은 경우에는 정보에 거의 도움이 되지 않는다고 판단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 이에 대해 가중치 함수를 두기로 결정해서 </a:t>
            </a:r>
            <a:r>
              <a:rPr kumimoji="1"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Xik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값에 영향을 받는 가중치 함수 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f(</a:t>
            </a:r>
            <a:r>
              <a:rPr kumimoji="1"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Xik</a:t>
            </a:r>
            <a:r>
              <a:rPr kumimoji="1"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kumimoji="1"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손실함수에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도입함</a:t>
            </a:r>
            <a:endParaRPr kumimoji="1"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 그래프가 그 가중치 함수임</a:t>
            </a:r>
            <a:endParaRPr kumimoji="1"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이를 통해 최종적인 </a:t>
            </a:r>
            <a:r>
              <a:rPr kumimoji="1"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손실함수를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만들어냄</a:t>
            </a:r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수학적인 부분까지 자세히 다루지는 않겠지만 이렇게 된다고 함</a:t>
            </a:r>
            <a:endParaRPr kumimoji="1"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그림은 예시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625723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참고로 </a:t>
            </a:r>
            <a:r>
              <a:rPr kumimoji="1" lang="en-US" altLang="ko-KR" dirty="0"/>
              <a:t>word2vec</a:t>
            </a:r>
            <a:r>
              <a:rPr kumimoji="1" lang="ko-KR" altLang="en-US" dirty="0"/>
              <a:t>이랑 </a:t>
            </a:r>
            <a:r>
              <a:rPr kumimoji="1" lang="en-US" altLang="ko-KR" dirty="0"/>
              <a:t>glove</a:t>
            </a:r>
            <a:r>
              <a:rPr kumimoji="1" lang="ko-KR" altLang="en-US" dirty="0"/>
              <a:t>랑 비교를 한 것인데</a:t>
            </a:r>
            <a:endParaRPr kumimoji="1" lang="en-US" altLang="ko-KR" dirty="0"/>
          </a:p>
          <a:p>
            <a:r>
              <a:rPr kumimoji="1" lang="ko-KR" altLang="en-US" dirty="0"/>
              <a:t>아래 </a:t>
            </a:r>
            <a:r>
              <a:rPr kumimoji="1" lang="en-US" altLang="ko-KR" dirty="0"/>
              <a:t>x</a:t>
            </a:r>
            <a:r>
              <a:rPr kumimoji="1" lang="ko-KR" altLang="en-US" dirty="0"/>
              <a:t>축은 </a:t>
            </a:r>
            <a:r>
              <a:rPr kumimoji="1" lang="en-US" altLang="ko-KR" dirty="0"/>
              <a:t>glove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iteration</a:t>
            </a:r>
            <a:r>
              <a:rPr kumimoji="1" lang="ko-KR" altLang="en-US" dirty="0"/>
              <a:t>을 말하고</a:t>
            </a:r>
            <a:endParaRPr kumimoji="1" lang="en-US" altLang="ko-KR" dirty="0"/>
          </a:p>
          <a:p>
            <a:r>
              <a:rPr kumimoji="1" lang="ko-KR" altLang="en-US" dirty="0"/>
              <a:t>밑에는 </a:t>
            </a:r>
            <a:r>
              <a:rPr kumimoji="1" lang="en-US" altLang="ko-KR" dirty="0"/>
              <a:t>word2vec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negative sample</a:t>
            </a:r>
            <a:r>
              <a:rPr kumimoji="1" lang="ko-KR" altLang="en-US" dirty="0"/>
              <a:t>을 말함</a:t>
            </a:r>
            <a:br>
              <a:rPr kumimoji="1" lang="en-US" altLang="ko-KR" dirty="0"/>
            </a:br>
            <a:r>
              <a:rPr kumimoji="1" lang="ko-KR" altLang="en-US" dirty="0"/>
              <a:t>이 외 </a:t>
            </a:r>
            <a:r>
              <a:rPr kumimoji="1" lang="en-US" altLang="ko-KR" dirty="0"/>
              <a:t>corpus, </a:t>
            </a:r>
            <a:r>
              <a:rPr kumimoji="1" lang="ko-KR" altLang="en-US" dirty="0"/>
              <a:t>단어</a:t>
            </a:r>
            <a:r>
              <a:rPr kumimoji="1" lang="en-US" altLang="ko-KR" dirty="0"/>
              <a:t>, window size, training time</a:t>
            </a:r>
            <a:r>
              <a:rPr kumimoji="1" lang="ko-KR" altLang="en-US" dirty="0"/>
              <a:t>은 모두 똑같은 세팅에서 진행함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결론은 특정 단어가 동시에 발생할 것이라는 예측을 한다는 관점에서는 똑같은 일을 한다지만</a:t>
            </a:r>
            <a:endParaRPr kumimoji="1" lang="en-US" altLang="ko-KR" dirty="0"/>
          </a:p>
          <a:p>
            <a:r>
              <a:rPr kumimoji="1" lang="ko-KR" altLang="en-US" dirty="0"/>
              <a:t>더 효과적이라는 장점이 있어서 더 좋은 성능을 보인다는 것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0490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ym typeface="Wingdings" pitchFamily="2" charset="2"/>
              </a:rPr>
              <a:t>위와 같이 해 주는 것이 </a:t>
            </a:r>
            <a:r>
              <a:rPr lang="en-US" altLang="ko-KR" sz="1200" dirty="0">
                <a:sym typeface="Wingdings" pitchFamily="2" charset="2"/>
              </a:rPr>
              <a:t>one hot encoding </a:t>
            </a:r>
            <a:r>
              <a:rPr lang="ko-KR" altLang="en-US" sz="1200" dirty="0">
                <a:sym typeface="Wingdings" pitchFamily="2" charset="2"/>
              </a:rPr>
              <a:t>이며 이를 통해 나온 </a:t>
            </a:r>
            <a:r>
              <a:rPr lang="en-US" altLang="ko-KR" sz="1200" dirty="0">
                <a:sym typeface="Wingdings" pitchFamily="2" charset="2"/>
              </a:rPr>
              <a:t>vector</a:t>
            </a:r>
            <a:r>
              <a:rPr lang="ko-KR" altLang="en-US" sz="1200" dirty="0" err="1">
                <a:sym typeface="Wingdings" pitchFamily="2" charset="2"/>
              </a:rPr>
              <a:t>를</a:t>
            </a:r>
            <a:r>
              <a:rPr lang="ko-KR" altLang="en-US" sz="1200" dirty="0">
                <a:sym typeface="Wingdings" pitchFamily="2" charset="2"/>
              </a:rPr>
              <a:t> </a:t>
            </a:r>
            <a:r>
              <a:rPr lang="en-US" altLang="ko-KR" sz="1200" dirty="0">
                <a:sym typeface="Wingdings" pitchFamily="2" charset="2"/>
              </a:rPr>
              <a:t>one hot vector</a:t>
            </a:r>
            <a:r>
              <a:rPr lang="ko-KR" altLang="en-US" sz="1200" dirty="0" err="1">
                <a:sym typeface="Wingdings" pitchFamily="2" charset="2"/>
              </a:rPr>
              <a:t>라고</a:t>
            </a:r>
            <a:r>
              <a:rPr lang="ko-KR" altLang="en-US" sz="1200" dirty="0">
                <a:sym typeface="Wingdings" pitchFamily="2" charset="2"/>
              </a:rPr>
              <a:t> 한다</a:t>
            </a:r>
            <a:r>
              <a:rPr lang="en-US" altLang="ko-KR" sz="1200" dirty="0">
                <a:sym typeface="Wingdings" pitchFamily="2" charset="2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ym typeface="Wingdings" pitchFamily="2" charset="2"/>
              </a:rPr>
              <a:t>그러나</a:t>
            </a:r>
            <a:endParaRPr lang="en-US" altLang="ko-KR" sz="1200" dirty="0">
              <a:sym typeface="Wingdings" pitchFamily="2" charset="2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ym typeface="Wingdings" pitchFamily="2" charset="2"/>
              </a:rPr>
              <a:t>가지고 있는 </a:t>
            </a:r>
            <a:r>
              <a:rPr lang="en-US" altLang="ko-KR" sz="1200" dirty="0">
                <a:sym typeface="Wingdings" pitchFamily="2" charset="2"/>
              </a:rPr>
              <a:t>corpus</a:t>
            </a:r>
            <a:r>
              <a:rPr lang="ko-KR" altLang="en-US" sz="1200" dirty="0">
                <a:sym typeface="Wingdings" pitchFamily="2" charset="2"/>
              </a:rPr>
              <a:t> 내의 모든 단어들을 </a:t>
            </a:r>
            <a:r>
              <a:rPr lang="en-US" altLang="ko-KR" sz="1200" dirty="0">
                <a:sym typeface="Wingdings" pitchFamily="2" charset="2"/>
              </a:rPr>
              <a:t>vector</a:t>
            </a:r>
            <a:r>
              <a:rPr lang="ko-KR" altLang="en-US" sz="1200" dirty="0">
                <a:sym typeface="Wingdings" pitchFamily="2" charset="2"/>
              </a:rPr>
              <a:t>화 하려면 수많은 차원을 가지게 되고 그러면 아무리 뛰어난 컴퓨터라도 이런 고차원을 학습하기는 어렵고 성능이 떨어지게 되며 이를 </a:t>
            </a:r>
            <a:r>
              <a:rPr lang="en-US" altLang="ko-KR" sz="1200" i="1" dirty="0">
                <a:sym typeface="Wingdings" pitchFamily="2" charset="2"/>
              </a:rPr>
              <a:t>curse of dimensionality </a:t>
            </a:r>
            <a:r>
              <a:rPr lang="ko-KR" altLang="en-US" sz="1200" dirty="0" err="1">
                <a:sym typeface="Wingdings" pitchFamily="2" charset="2"/>
              </a:rPr>
              <a:t>라고</a:t>
            </a:r>
            <a:r>
              <a:rPr lang="ko-KR" altLang="en-US" sz="1200" dirty="0">
                <a:sym typeface="Wingdings" pitchFamily="2" charset="2"/>
              </a:rPr>
              <a:t> 부른다</a:t>
            </a:r>
            <a:r>
              <a:rPr lang="en-US" altLang="ko-KR" sz="1200" dirty="0">
                <a:sym typeface="Wingdings" pitchFamily="2" charset="2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sym typeface="Wingdings" pitchFamily="2" charset="2"/>
              </a:rPr>
              <a:t>또 </a:t>
            </a:r>
            <a:r>
              <a:rPr lang="ko-KR" altLang="en-US" sz="1200" dirty="0" err="1">
                <a:sym typeface="Wingdings" pitchFamily="2" charset="2"/>
              </a:rPr>
              <a:t>단어간</a:t>
            </a:r>
            <a:r>
              <a:rPr lang="ko-KR" altLang="en-US" sz="1200" dirty="0">
                <a:sym typeface="Wingdings" pitchFamily="2" charset="2"/>
              </a:rPr>
              <a:t> 유사도 표현도 어렵고 벡터가 너무 커진다</a:t>
            </a:r>
            <a:endParaRPr lang="en-US" altLang="ko-KR" sz="1200" dirty="0">
              <a:sym typeface="Wingdings" pitchFamily="2" charset="2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28011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단어를 벡터로 바꿔주는 연구를 </a:t>
            </a:r>
            <a:r>
              <a:rPr kumimoji="1" lang="en-US" altLang="ko-KR" dirty="0"/>
              <a:t>1980</a:t>
            </a:r>
            <a:r>
              <a:rPr kumimoji="1" lang="ko-KR" altLang="en-US" dirty="0"/>
              <a:t>년대 </a:t>
            </a:r>
            <a:r>
              <a:rPr kumimoji="1" lang="ko-KR" altLang="en-US" dirty="0" err="1"/>
              <a:t>부터</a:t>
            </a:r>
            <a:r>
              <a:rPr kumimoji="1" lang="ko-KR" altLang="en-US" dirty="0"/>
              <a:t> 했는데</a:t>
            </a:r>
            <a:r>
              <a:rPr kumimoji="1" lang="en-US" altLang="ko-KR" dirty="0"/>
              <a:t>, 2000~</a:t>
            </a:r>
          </a:p>
          <a:p>
            <a:r>
              <a:rPr lang="en-US" altLang="ko-KR" sz="1200" dirty="0"/>
              <a:t>2000</a:t>
            </a:r>
            <a:r>
              <a:rPr lang="ko-KR" altLang="en-US" sz="1200" dirty="0"/>
              <a:t>년대에 와서 하나의 </a:t>
            </a:r>
            <a:r>
              <a:rPr lang="en-US" altLang="ko-KR" sz="1200" dirty="0"/>
              <a:t>breakthrough </a:t>
            </a:r>
            <a:r>
              <a:rPr lang="ko-KR" altLang="en-US" sz="1200" dirty="0" err="1"/>
              <a:t>라고</a:t>
            </a:r>
            <a:r>
              <a:rPr lang="ko-KR" altLang="en-US" sz="1200" dirty="0"/>
              <a:t> 할 수 있는 </a:t>
            </a:r>
            <a:r>
              <a:rPr lang="en-US" altLang="ko-KR" sz="1200" dirty="0" err="1"/>
              <a:t>nnlm</a:t>
            </a:r>
            <a:r>
              <a:rPr lang="ko-KR" altLang="en-US" sz="1200" dirty="0"/>
              <a:t>을 시작으로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70854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특정 단어 이전 단어 </a:t>
            </a:r>
            <a:r>
              <a:rPr kumimoji="1" lang="en-US" altLang="ko-KR" dirty="0"/>
              <a:t>n</a:t>
            </a:r>
            <a:r>
              <a:rPr kumimoji="1" lang="ko-KR" altLang="en-US" dirty="0"/>
              <a:t>개에 대해 </a:t>
            </a:r>
            <a:r>
              <a:rPr kumimoji="1" lang="en-US" altLang="ko-KR" dirty="0"/>
              <a:t>one-hot vector</a:t>
            </a:r>
            <a:r>
              <a:rPr kumimoji="1" lang="ko-KR" altLang="en-US" dirty="0"/>
              <a:t>로 나타내고 </a:t>
            </a:r>
            <a:r>
              <a:rPr kumimoji="1" lang="en-US" altLang="ko-KR" dirty="0"/>
              <a:t>projection</a:t>
            </a:r>
            <a:r>
              <a:rPr kumimoji="1" lang="ko-KR" altLang="en-US" dirty="0"/>
              <a:t> </a:t>
            </a:r>
            <a:r>
              <a:rPr kumimoji="1" lang="en-US" altLang="ko-KR" dirty="0"/>
              <a:t>layer(</a:t>
            </a:r>
            <a:r>
              <a:rPr kumimoji="1" lang="ko-KR" altLang="en-US" dirty="0"/>
              <a:t>행렬</a:t>
            </a:r>
            <a:r>
              <a:rPr kumimoji="1" lang="en-US" altLang="ko-KR" dirty="0"/>
              <a:t>)</a:t>
            </a:r>
            <a:r>
              <a:rPr kumimoji="1" lang="ko-KR" altLang="en-US" dirty="0"/>
              <a:t>에서 곱해져서 다음레이어로 </a:t>
            </a:r>
            <a:r>
              <a:rPr kumimoji="1" lang="ko-KR" altLang="en-US" dirty="0" err="1"/>
              <a:t>내려감</a:t>
            </a:r>
            <a:endParaRPr kumimoji="1" lang="en-US" altLang="ko-KR" dirty="0"/>
          </a:p>
          <a:p>
            <a:r>
              <a:rPr kumimoji="1" lang="ko-KR" altLang="en-US" dirty="0"/>
              <a:t>그렇게 해서 </a:t>
            </a:r>
            <a:r>
              <a:rPr kumimoji="1" lang="en-US" altLang="ko-KR" dirty="0"/>
              <a:t>hidden</a:t>
            </a:r>
            <a:r>
              <a:rPr kumimoji="1" lang="ko-KR" altLang="en-US" dirty="0"/>
              <a:t> </a:t>
            </a:r>
            <a:r>
              <a:rPr kumimoji="1" lang="en-US" altLang="ko-KR" dirty="0"/>
              <a:t>layer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거쳐 </a:t>
            </a:r>
            <a:r>
              <a:rPr kumimoji="1" lang="en-US" altLang="ko-KR" dirty="0"/>
              <a:t>output</a:t>
            </a:r>
            <a:r>
              <a:rPr kumimoji="1" lang="ko-KR" altLang="en-US" dirty="0"/>
              <a:t> </a:t>
            </a:r>
            <a:r>
              <a:rPr kumimoji="1" lang="en-US" altLang="ko-KR" dirty="0"/>
              <a:t>layer</a:t>
            </a:r>
            <a:r>
              <a:rPr kumimoji="1" lang="ko-KR" altLang="en-US" dirty="0"/>
              <a:t>에서 각 단어들이 나올 확률을 계산하는 것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12806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sz="1200" dirty="0"/>
              <a:t>NNLM</a:t>
            </a:r>
            <a:r>
              <a:rPr lang="ko-KR" altLang="en-US" sz="1200" dirty="0"/>
              <a:t>과는 달리 몇 개의 </a:t>
            </a:r>
            <a:r>
              <a:rPr lang="ko-KR" altLang="en-US" sz="1200" dirty="0" err="1"/>
              <a:t>단어인지에</a:t>
            </a:r>
            <a:r>
              <a:rPr lang="ko-KR" altLang="en-US" sz="1200" dirty="0"/>
              <a:t> 대해 정해줄 필요가 없이</a:t>
            </a:r>
            <a:r>
              <a:rPr lang="en-US" altLang="ko-KR" sz="1200" dirty="0"/>
              <a:t>, </a:t>
            </a:r>
            <a:r>
              <a:rPr lang="ko-KR" altLang="en-US" sz="1200" dirty="0"/>
              <a:t>단순하게 학습시켜줄 글의 단어를 순차적으로 입력하여 학습 진행</a:t>
            </a:r>
            <a:endParaRPr lang="en-US" altLang="ko-KR" sz="1200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9237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latin typeface="Lato"/>
              </a:rPr>
              <a:t>2013</a:t>
            </a:r>
            <a:r>
              <a:rPr lang="ko-KR" altLang="en-US" sz="1200" dirty="0">
                <a:latin typeface="Lato"/>
              </a:rPr>
              <a:t>년 구글에서 발표된 </a:t>
            </a:r>
            <a:r>
              <a:rPr lang="en-US" altLang="ko-KR" sz="1200" dirty="0" err="1">
                <a:latin typeface="Lato"/>
              </a:rPr>
              <a:t>c++</a:t>
            </a:r>
            <a:r>
              <a:rPr lang="en-US" altLang="ko-KR" sz="1200" dirty="0">
                <a:latin typeface="Lato"/>
              </a:rPr>
              <a:t> library </a:t>
            </a:r>
            <a:r>
              <a:rPr lang="ko-KR" altLang="en-US" sz="1200" dirty="0">
                <a:latin typeface="Lato"/>
              </a:rPr>
              <a:t>연구로 </a:t>
            </a:r>
            <a:r>
              <a:rPr lang="en-US" altLang="ko-KR" sz="1200" dirty="0">
                <a:latin typeface="Lato"/>
              </a:rPr>
              <a:t>Tomas </a:t>
            </a:r>
            <a:r>
              <a:rPr lang="en-US" altLang="ko-KR" sz="1200" dirty="0" err="1">
                <a:latin typeface="Lato"/>
              </a:rPr>
              <a:t>Mikolov</a:t>
            </a:r>
            <a:r>
              <a:rPr lang="ko-KR" altLang="en-US" sz="1200" dirty="0">
                <a:latin typeface="Lato"/>
              </a:rPr>
              <a:t> 라는 사람을 중심으로 개발됨</a:t>
            </a:r>
            <a:endParaRPr lang="en-US" altLang="ko-KR" sz="1200" dirty="0">
              <a:latin typeface="Lato"/>
            </a:endParaRPr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7525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주변단어들이 주어졌을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떄의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중심 단어의 조건부 확률을 최대화 하는 것이다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 다음의 확률을 최대화 하는 것이다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51737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이렇게 각 주변 단어의 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핫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벡터에 대해서 가중치 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곱해서 생겨진 결과 벡터들은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hidden layer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 만나 이 벡터들의 평균인 벡터를 구하게 됨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만약 윈도우 크기가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입력 벡터의 총 개수는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이기때문에 중간 단어를 예측하기 위해서는 총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개가 입력 벡터로 들어가게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됨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그렇기 때문에 평균을 구할 때는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결과 벡터에 대해서 평균을 구하고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은닉층에서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벡터의 평균을 구하는 부분은 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CBOW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</a:t>
            </a:r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Skip-Gram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 다른 차이점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!!!</a:t>
            </a:r>
          </a:p>
          <a:p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Skip-Gram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입력이 중심 단어 하나이기때문에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은닉층에서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벡터의 평균을 구하지 않음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053130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F111A-F08B-3044-9028-7833C7CC2508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78185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A3565C-4BC8-9242-AE5F-9BA5B443FD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1C0151F-F07E-034B-BC94-91C7BA96EE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86733B-1494-0F45-B0A5-D08FD73C9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10AC6F-7751-284D-A0BE-DD4E5B474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2F9BC7-7969-C44C-8058-2747C3E15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54774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4D0E4-D21A-F34D-8927-90E7F4D6E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82561D-D9DA-284B-88B5-DDFA0E56EE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C56D61-5A52-214A-8105-A106EED4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2F306C-E310-8443-876C-9132300D1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8E44F7-EB13-B54C-B76E-D7D341EC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1752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87E0196-20B5-4F46-95A1-213C74EC49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C656C0-F985-3A4B-9CBD-BF1DC44BC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540050-8A5C-9546-A801-B4BE6F599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09523A-CD33-A145-8A14-5E35FE939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08E038-6980-B948-8E3E-076652C18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54894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F0A6AD-5564-5440-AF3C-99EF71F7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FBC5E4-DA3E-7D46-9798-3D1DCD081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420A17-37E5-CE45-A516-B570A0EBB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080B16-0B24-6541-B30E-DA8AA9901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EB3658-D411-3941-9A4A-62E698C26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9306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C1F625-0B5B-F745-821A-AD9D91D28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BAF44C-A283-7842-8BB8-5BCBB4839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DEC4BD-9CBF-2247-AE63-5F0D971B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CBB63F-92D4-1A4E-80C7-D037729B6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60C438-9CF3-434D-95EE-D3607A850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5326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1C2AFF-CA03-0542-9C24-42CCC57F6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9C83BD-6274-E848-B7C0-F90774FED4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0C8A3F-5827-1348-82D8-902C76314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F6ADA9-F119-964A-A292-4AEB80C7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3145A6-A482-A645-B941-31C3E9D9A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070711-E784-B44C-8AC2-37763E56F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0201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A6DEE9-E7E3-9F45-BBC1-576A3C9A9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D2AF1A-71AF-5649-9342-F4BFD26F8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D6E87-5D09-1B42-8961-A5432CB2E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D21F0F-A6B6-BB44-A7FD-3FC841D70C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37792DC-B4C1-9649-9C23-7AFD1D2248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2A1B7ED-F667-3648-B89E-C3A66547B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AD8B9A2-EDA7-FB46-BECA-FB795E7AA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1493D2C-8F13-9645-B6A0-F4A13DF7B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02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B26321-4D01-A849-AB31-F96433EDC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DB5E53D-D29D-5E46-97BE-705717EA0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0C55F16-265D-454D-8778-7CD9321AE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D5153A9-D191-0646-82DE-301D28412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3335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F561BE2-AFB6-DA43-81BC-3A3CC66C8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A56EEEE-5A50-104E-BB52-A76F25420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939A89-3A43-B346-A494-1A2160BCE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3541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18CF0E-B47A-AF4D-87C5-0731DF1EA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B33DB5-66A7-2748-8CBC-BEBC02DFC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B40B20-EB35-FF45-BE6F-8336004A9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7C26C6-49BD-8145-9C5F-987B0C4D4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827C0D-4D2D-FC43-B0B1-B146CCF6E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BBD4C0-91E5-DC47-8295-1232BF840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4809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D12A35-8A74-4648-A01B-1255F5130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211D562-8F75-AB47-B7E7-12F18ED4AF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1E9026-BB32-9443-A784-9438EDC087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E42078-0738-6949-956A-B2952C0F5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ED0C4B-77FB-D549-AA19-F6191364B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7D5E99-9573-554F-A0B7-3390A98EF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7539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E6A5758-75F4-9848-A8DB-7BA8E00CD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0AACA7-01D1-FF45-AD9D-7822DA847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B5E78E-CC02-4C46-BD99-B722BC3213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9924A-E994-5A4B-A3AC-B853B7C05252}" type="datetimeFigureOut">
              <a:rPr kumimoji="1" lang="ko-KR" altLang="en-US" smtClean="0"/>
              <a:t>2019. 7. 15.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303D53-8B12-DC43-8390-A77D84F882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B4DA7B-7558-C542-901D-3566E0D68F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55EFB-BBE0-1B4C-AF56-FF47D254D4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44627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0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tiff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19D1C1-89D6-EB45-875D-628A598234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2</a:t>
            </a:r>
            <a:r>
              <a:rPr kumimoji="1" lang="ko-KR" altLang="en-US" dirty="0"/>
              <a:t>주차 스터디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717C170-B334-6940-8505-5021764B78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Word embedding – </a:t>
            </a:r>
            <a:r>
              <a:rPr kumimoji="1" lang="en-US" altLang="ko-KR" dirty="0" err="1"/>
              <a:t>GloVe</a:t>
            </a:r>
            <a:r>
              <a:rPr kumimoji="1" lang="en-US" altLang="ko-KR" dirty="0"/>
              <a:t>, Word2Vec</a:t>
            </a:r>
          </a:p>
          <a:p>
            <a:endParaRPr kumimoji="1" lang="en-US" altLang="ko-KR" dirty="0"/>
          </a:p>
          <a:p>
            <a:endParaRPr kumimoji="1" lang="en-US" altLang="ko-KR" sz="1600" dirty="0"/>
          </a:p>
          <a:p>
            <a:r>
              <a:rPr kumimoji="1" lang="ko-KR" altLang="en-US" sz="1600" dirty="0"/>
              <a:t>김하연</a:t>
            </a:r>
          </a:p>
        </p:txBody>
      </p:sp>
    </p:spTree>
    <p:extLst>
      <p:ext uri="{BB962C8B-B14F-4D97-AF65-F5344CB8AC3E}">
        <p14:creationId xmlns:p14="http://schemas.microsoft.com/office/powerpoint/2010/main" val="3387684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word2Vec – Skip-gram 1</a:t>
            </a:r>
            <a:endParaRPr kumimoji="1" lang="ko-KR" altLang="en-US" sz="2400" dirty="0"/>
          </a:p>
        </p:txBody>
      </p: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C22208D4-F687-4E4A-9764-BC3573B14A7A}"/>
              </a:ext>
            </a:extLst>
          </p:cNvPr>
          <p:cNvCxnSpPr>
            <a:cxnSpLocks/>
          </p:cNvCxnSpPr>
          <p:nvPr/>
        </p:nvCxnSpPr>
        <p:spPr>
          <a:xfrm>
            <a:off x="6574685" y="1323415"/>
            <a:ext cx="0" cy="516873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B56F88E-C564-9841-B54C-FFF31865CC77}"/>
              </a:ext>
            </a:extLst>
          </p:cNvPr>
          <p:cNvSpPr txBox="1"/>
          <p:nvPr/>
        </p:nvSpPr>
        <p:spPr>
          <a:xfrm>
            <a:off x="6935190" y="1721922"/>
            <a:ext cx="440216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가중치 </a:t>
            </a:r>
            <a:r>
              <a:rPr kumimoji="1" lang="en-US" altLang="ko-KR" dirty="0"/>
              <a:t>W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V x N </a:t>
            </a:r>
            <a:r>
              <a:rPr kumimoji="1" lang="ko-KR" altLang="en-US" dirty="0"/>
              <a:t>행렬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가중치 </a:t>
            </a:r>
            <a:r>
              <a:rPr kumimoji="1" lang="en-US" altLang="ko-KR" dirty="0"/>
              <a:t>W’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N x V </a:t>
            </a:r>
            <a:r>
              <a:rPr kumimoji="1" lang="ko-KR" altLang="en-US" dirty="0"/>
              <a:t>행렬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V: </a:t>
            </a:r>
            <a:r>
              <a:rPr kumimoji="1" lang="ko-KR" altLang="en-US" dirty="0"/>
              <a:t>단어 집합의 크기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N </a:t>
            </a:r>
            <a:r>
              <a:rPr kumimoji="1" lang="ko-KR" altLang="en-US" dirty="0"/>
              <a:t>차원의 </a:t>
            </a:r>
            <a:r>
              <a:rPr kumimoji="1" lang="en-US" altLang="ko-KR" dirty="0"/>
              <a:t>hidden</a:t>
            </a:r>
            <a:r>
              <a:rPr kumimoji="1" lang="ko-KR" altLang="en-US" dirty="0"/>
              <a:t> </a:t>
            </a:r>
            <a:r>
              <a:rPr kumimoji="1" lang="en-US" altLang="ko-KR" dirty="0"/>
              <a:t>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CBOW</a:t>
            </a:r>
            <a:r>
              <a:rPr kumimoji="1" lang="ko-KR" altLang="en-US" dirty="0"/>
              <a:t>와 정반대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popular than CBOW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73CB0EA-BD83-2442-8862-41BF1B2DD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109" y="1959430"/>
            <a:ext cx="5724891" cy="3200038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0BE55E5-970E-6F4C-94A2-A828AEC110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9412" y="1323415"/>
            <a:ext cx="3898900" cy="4343400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22841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word2Vec – Skip-gram 2</a:t>
            </a:r>
            <a:endParaRPr kumimoji="1" lang="ko-KR" altLang="en-US" sz="2400" dirty="0"/>
          </a:p>
        </p:txBody>
      </p: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C22208D4-F687-4E4A-9764-BC3573B14A7A}"/>
              </a:ext>
            </a:extLst>
          </p:cNvPr>
          <p:cNvCxnSpPr>
            <a:cxnSpLocks/>
          </p:cNvCxnSpPr>
          <p:nvPr/>
        </p:nvCxnSpPr>
        <p:spPr>
          <a:xfrm>
            <a:off x="6574685" y="1323415"/>
            <a:ext cx="0" cy="516873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B56F88E-C564-9841-B54C-FFF31865CC77}"/>
              </a:ext>
            </a:extLst>
          </p:cNvPr>
          <p:cNvSpPr txBox="1"/>
          <p:nvPr/>
        </p:nvSpPr>
        <p:spPr>
          <a:xfrm>
            <a:off x="6935191" y="1721922"/>
            <a:ext cx="525681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One-hot vector string as an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Hidden layer</a:t>
            </a:r>
            <a:r>
              <a:rPr kumimoji="1" lang="ko-KR" altLang="en-US" dirty="0"/>
              <a:t>의 행렬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[10000,</a:t>
            </a:r>
            <a:r>
              <a:rPr kumimoji="1" lang="ko-KR" altLang="en-US" dirty="0"/>
              <a:t> </a:t>
            </a:r>
            <a:r>
              <a:rPr kumimoji="1" lang="en-US" altLang="ko-KR" dirty="0"/>
              <a:t>300]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Hidden layer</a:t>
            </a:r>
            <a:r>
              <a:rPr kumimoji="1" lang="ko-KR" altLang="en-US" dirty="0"/>
              <a:t>의 각 행렬은 해당하는 단어의 </a:t>
            </a:r>
            <a:r>
              <a:rPr kumimoji="1" lang="en-US" altLang="ko-KR" dirty="0"/>
              <a:t>word vector(row vector)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가짐 </a:t>
            </a:r>
            <a:r>
              <a:rPr kumimoji="1" lang="en-US" altLang="ko-KR" dirty="0"/>
              <a:t>[1,</a:t>
            </a:r>
            <a:r>
              <a:rPr kumimoji="1" lang="ko-KR" altLang="en-US" dirty="0"/>
              <a:t> </a:t>
            </a:r>
            <a:r>
              <a:rPr kumimoji="1" lang="en-US" altLang="ko-KR" dirty="0"/>
              <a:t>300]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dirty="0"/>
              <a:t>비슷한 </a:t>
            </a:r>
            <a:r>
              <a:rPr kumimoji="1" lang="en-US" altLang="ko-KR" sz="1600" dirty="0"/>
              <a:t>row vector </a:t>
            </a:r>
            <a:r>
              <a:rPr kumimoji="1" lang="ko-KR" altLang="en-US" sz="1600" dirty="0"/>
              <a:t>들은 비슷한 </a:t>
            </a:r>
            <a:r>
              <a:rPr kumimoji="1" lang="en-US" altLang="ko-KR" sz="1600" dirty="0"/>
              <a:t>vector</a:t>
            </a:r>
            <a:r>
              <a:rPr kumimoji="1" lang="ko-KR" altLang="en-US" sz="1600" dirty="0" err="1"/>
              <a:t>들끼리</a:t>
            </a:r>
            <a:r>
              <a:rPr kumimoji="1" lang="ko-KR" altLang="en-US" sz="1600" dirty="0"/>
              <a:t> 묶이게 됨</a:t>
            </a:r>
            <a:endParaRPr kumimoji="1"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dirty="0"/>
              <a:t>이를 공간에 표현하면 거리 등을 계산할 수 있게 됨</a:t>
            </a:r>
            <a:endParaRPr kumimoji="1" lang="en-US" altLang="ko-KR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1C6365-6F24-AD4E-BFFF-768D63CD7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834" y="2506836"/>
            <a:ext cx="5872443" cy="3680257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D1E4161-1BD5-9C4A-845D-4C5E40F9FC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80" t="2982"/>
          <a:stretch/>
        </p:blipFill>
        <p:spPr>
          <a:xfrm>
            <a:off x="8091042" y="4262744"/>
            <a:ext cx="2467703" cy="2492990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C7EBCBA-8658-2746-9083-2922FAE7BB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2147" y="985719"/>
            <a:ext cx="3283376" cy="1370452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BA7981D-B6EC-554E-BFE1-052D0975E727}"/>
              </a:ext>
            </a:extLst>
          </p:cNvPr>
          <p:cNvSpPr txBox="1"/>
          <p:nvPr/>
        </p:nvSpPr>
        <p:spPr>
          <a:xfrm>
            <a:off x="228600" y="6524902"/>
            <a:ext cx="459132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출처</a:t>
            </a:r>
            <a:r>
              <a:rPr kumimoji="1"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http://</a:t>
            </a:r>
            <a:r>
              <a:rPr kumimoji="1"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mccormickml.com</a:t>
            </a:r>
            <a:r>
              <a:rPr kumimoji="1"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/2016/04/19/word2vec-tutorial-the-skip-gram-model/</a:t>
            </a:r>
            <a:endParaRPr kumimoji="1"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29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word2Vec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–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summary</a:t>
            </a:r>
            <a:endParaRPr kumimoji="1" lang="ko-KR" altLang="en-US" sz="24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5E4F1A4-9D8F-4844-8C51-ECD2221F4115}"/>
              </a:ext>
            </a:extLst>
          </p:cNvPr>
          <p:cNvSpPr/>
          <p:nvPr/>
        </p:nvSpPr>
        <p:spPr>
          <a:xfrm>
            <a:off x="947025" y="875675"/>
            <a:ext cx="100803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La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Lato"/>
              </a:rPr>
              <a:t>2013</a:t>
            </a:r>
            <a:r>
              <a:rPr lang="ko-KR" altLang="en-US" sz="1600" dirty="0">
                <a:latin typeface="Lato"/>
              </a:rPr>
              <a:t>년 구글에서 발표된 </a:t>
            </a:r>
            <a:r>
              <a:rPr lang="en-US" altLang="ko-KR" sz="1600" dirty="0" err="1">
                <a:latin typeface="Lato"/>
              </a:rPr>
              <a:t>c++</a:t>
            </a:r>
            <a:r>
              <a:rPr lang="en-US" altLang="ko-KR" sz="1600" dirty="0">
                <a:latin typeface="Lato"/>
              </a:rPr>
              <a:t> library </a:t>
            </a:r>
            <a:r>
              <a:rPr lang="ko-KR" altLang="en-US" sz="1600" dirty="0">
                <a:latin typeface="Lato"/>
              </a:rPr>
              <a:t>연구로 </a:t>
            </a:r>
            <a:r>
              <a:rPr lang="en-US" altLang="ko-KR" sz="1600" dirty="0">
                <a:latin typeface="Lato"/>
              </a:rPr>
              <a:t>Tomas </a:t>
            </a:r>
            <a:r>
              <a:rPr lang="en-US" altLang="ko-KR" sz="1600" dirty="0" err="1">
                <a:latin typeface="Lato"/>
              </a:rPr>
              <a:t>Mikolov</a:t>
            </a:r>
            <a:r>
              <a:rPr lang="ko-KR" altLang="en-US" sz="1600" dirty="0">
                <a:latin typeface="Lato"/>
              </a:rPr>
              <a:t> 라는 사람에 의해 개발됨</a:t>
            </a:r>
            <a:endParaRPr lang="en-US" altLang="ko-KR" sz="1600" dirty="0">
              <a:latin typeface="La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La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sz="1600" dirty="0"/>
              <a:t>Neural Net </a:t>
            </a:r>
            <a:r>
              <a:rPr lang="ko-KR" altLang="en-US" sz="1600" dirty="0"/>
              <a:t>기반 학습방법에 비해 크게 달라진 것은 아니지만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계산량을</a:t>
            </a:r>
            <a:r>
              <a:rPr lang="ko-KR" altLang="en-US" sz="1600" dirty="0"/>
              <a:t> 엄청나게 줄여서 기존의 방법에 비해 몇 배 이상 빠른 학습을 가능하게 함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29DB7D40-6E0D-904B-AAEA-136259E02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353" y="2426325"/>
            <a:ext cx="80518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273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 err="1"/>
              <a:t>GloVe</a:t>
            </a:r>
            <a:r>
              <a:rPr kumimoji="1" lang="en-US" altLang="ko-KR" sz="2400" dirty="0"/>
              <a:t> - 1</a:t>
            </a:r>
            <a:endParaRPr kumimoji="1" lang="ko-KR" altLang="en-US" sz="24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5E4F1A4-9D8F-4844-8C51-ECD2221F4115}"/>
              </a:ext>
            </a:extLst>
          </p:cNvPr>
          <p:cNvSpPr/>
          <p:nvPr/>
        </p:nvSpPr>
        <p:spPr>
          <a:xfrm>
            <a:off x="947350" y="859234"/>
            <a:ext cx="8715634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latin typeface="La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Embedding</a:t>
            </a:r>
            <a:r>
              <a:rPr lang="ko-KR" altLang="en-US" b="1" dirty="0"/>
              <a:t> 된 중심 단어와 주변 단어 벡터의 내적이 전체 코퍼스에서의 동시 등장 확률이 되도록 만드는 것</a:t>
            </a:r>
            <a:r>
              <a:rPr lang="en-US" altLang="ko-KR" b="1" dirty="0"/>
              <a:t>. </a:t>
            </a:r>
            <a:r>
              <a:rPr lang="ko-KR" altLang="en-US" b="1" dirty="0"/>
              <a:t>즉</a:t>
            </a:r>
            <a:r>
              <a:rPr lang="en-US" altLang="ko-KR" b="1" dirty="0"/>
              <a:t>, </a:t>
            </a:r>
            <a:r>
              <a:rPr lang="ko-KR" altLang="en-US" b="1" dirty="0"/>
              <a:t>단어들의 벡터 표현을 하는 것</a:t>
            </a:r>
            <a:r>
              <a:rPr lang="en-US" altLang="ko-KR" b="1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/>
              <a:t>word-word co-occurrence </a:t>
            </a:r>
            <a:r>
              <a:rPr lang="ko-KR" altLang="en-US" dirty="0"/>
              <a:t>행렬을 사용하여 효율적인 학습을 하는 모델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카운트 기반의 </a:t>
            </a:r>
            <a:r>
              <a:rPr lang="en" altLang="ko-KR" sz="16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LSA(Latent Semantic Analysis)</a:t>
            </a:r>
            <a:r>
              <a:rPr lang="ko-KR" altLang="en-US" sz="16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와 예측 기반의 </a:t>
            </a:r>
            <a:r>
              <a:rPr lang="en" altLang="ko-KR" sz="16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Word2Vec</a:t>
            </a:r>
            <a:r>
              <a:rPr lang="ko-KR" altLang="en-US" sz="1600" dirty="0">
                <a:solidFill>
                  <a:srgbClr val="00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의 단점 보완</a:t>
            </a:r>
            <a:endParaRPr lang="en-US" altLang="ko-KR" sz="1600" dirty="0">
              <a:solidFill>
                <a:srgbClr val="00000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sz="1600" dirty="0">
                <a:latin typeface="+mn-ea"/>
              </a:rPr>
              <a:t>Matrix factorization </a:t>
            </a:r>
            <a:r>
              <a:rPr lang="ko-KR" altLang="en-US" sz="1600" dirty="0">
                <a:latin typeface="+mn-ea"/>
              </a:rPr>
              <a:t>방법의 </a:t>
            </a:r>
            <a:r>
              <a:rPr lang="en" altLang="ko-KR" sz="1600" dirty="0">
                <a:latin typeface="+mn-ea"/>
              </a:rPr>
              <a:t>global</a:t>
            </a:r>
            <a:r>
              <a:rPr lang="ko-KR" altLang="en-US" sz="1600" dirty="0">
                <a:latin typeface="+mn-ea"/>
              </a:rPr>
              <a:t>한 단어 표현 </a:t>
            </a:r>
            <a:r>
              <a:rPr lang="en-US" altLang="ko-KR" sz="1600" dirty="0">
                <a:latin typeface="+mn-ea"/>
              </a:rPr>
              <a:t>+ skip-gram model</a:t>
            </a:r>
            <a:r>
              <a:rPr lang="ko-KR" altLang="en-US" sz="1600" dirty="0">
                <a:latin typeface="+mn-ea"/>
              </a:rPr>
              <a:t>의 </a:t>
            </a:r>
            <a:r>
              <a:rPr lang="en-US" altLang="ko-KR" sz="1600" dirty="0">
                <a:latin typeface="+mn-ea"/>
              </a:rPr>
              <a:t>local</a:t>
            </a:r>
            <a:r>
              <a:rPr lang="ko-KR" altLang="en-US" sz="1600" dirty="0">
                <a:latin typeface="+mn-ea"/>
              </a:rPr>
              <a:t>한 단어 표현</a:t>
            </a:r>
            <a:endParaRPr lang="ko-KR" alt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FDBFBBE-E652-E549-948B-48B9E3AE3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350" y="3031290"/>
            <a:ext cx="5341353" cy="3161209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6FAB86-1EA1-5A41-A893-5BE4681E82F6}"/>
              </a:ext>
            </a:extLst>
          </p:cNvPr>
          <p:cNvSpPr txBox="1"/>
          <p:nvPr/>
        </p:nvSpPr>
        <p:spPr>
          <a:xfrm>
            <a:off x="1440250" y="6338661"/>
            <a:ext cx="4355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&lt;Window based co-occurrence matrix&gt;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CE29F5-BA80-AA40-B559-77D3F3E69181}"/>
              </a:ext>
            </a:extLst>
          </p:cNvPr>
          <p:cNvSpPr txBox="1"/>
          <p:nvPr/>
        </p:nvSpPr>
        <p:spPr>
          <a:xfrm>
            <a:off x="6778967" y="3281650"/>
            <a:ext cx="175945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like deep learning</a:t>
            </a:r>
          </a:p>
          <a:p>
            <a:r>
              <a:rPr kumimoji="1"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like NLP</a:t>
            </a:r>
          </a:p>
          <a:p>
            <a:r>
              <a:rPr kumimoji="1"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enjoy flying</a:t>
            </a:r>
            <a:endParaRPr kumimoji="1"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575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 err="1"/>
              <a:t>GloVe</a:t>
            </a:r>
            <a:r>
              <a:rPr kumimoji="1" lang="en-US" altLang="ko-KR" sz="2400" dirty="0"/>
              <a:t> - 2</a:t>
            </a:r>
            <a:endParaRPr kumimoji="1" lang="ko-KR" alt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6FAB86-1EA1-5A41-A893-5BE4681E82F6}"/>
              </a:ext>
            </a:extLst>
          </p:cNvPr>
          <p:cNvSpPr txBox="1"/>
          <p:nvPr/>
        </p:nvSpPr>
        <p:spPr>
          <a:xfrm>
            <a:off x="4488124" y="2983049"/>
            <a:ext cx="3215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&lt;Co-occurrence probability&gt;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D12D96-2C82-8D44-B6C6-6CA538CBA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233" y="1282079"/>
            <a:ext cx="7596605" cy="1647457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D77EE6F-3EF2-6644-9CC2-0E041671C48C}"/>
                  </a:ext>
                </a:extLst>
              </p:cNvPr>
              <p:cNvSpPr txBox="1"/>
              <p:nvPr/>
            </p:nvSpPr>
            <p:spPr>
              <a:xfrm>
                <a:off x="760217" y="3851845"/>
                <a:ext cx="3145605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ko-KR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en-US" altLang="ko-KR" sz="1600" dirty="0"/>
                  <a:t>: </a:t>
                </a:r>
                <a:r>
                  <a:rPr kumimoji="1" lang="ko-KR" altLang="en-US" sz="1600" dirty="0"/>
                  <a:t>중심 단어 </a:t>
                </a:r>
                <a:r>
                  <a:rPr kumimoji="1" lang="en-US" altLang="ko-KR" sz="1600" dirty="0" err="1"/>
                  <a:t>i</a:t>
                </a:r>
                <a:r>
                  <a:rPr kumimoji="1" lang="ko-KR" altLang="en-US" sz="1600" dirty="0"/>
                  <a:t>의 </a:t>
                </a:r>
                <a:r>
                  <a:rPr kumimoji="1" lang="ko-KR" altLang="en-US" sz="1600" dirty="0" err="1"/>
                  <a:t>임베딩</a:t>
                </a:r>
                <a:r>
                  <a:rPr kumimoji="1" lang="ko-KR" altLang="en-US" sz="1600" dirty="0"/>
                  <a:t> 벡터</a:t>
                </a:r>
                <a:endParaRPr kumimoji="1" lang="en-US" altLang="ko-KR" sz="1600" dirty="0"/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kumimoji="1" lang="en-US" altLang="ko-KR" sz="1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kumimoji="1" lang="en-US" altLang="ko-KR" sz="16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ko-KR" sz="1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</m:e>
                          <m:sub>
                            <m:r>
                              <a:rPr kumimoji="1"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acc>
                  </m:oMath>
                </a14:m>
                <a:r>
                  <a:rPr kumimoji="1" lang="en-US" altLang="ko-KR" sz="1600" dirty="0"/>
                  <a:t>: </a:t>
                </a:r>
                <a:r>
                  <a:rPr kumimoji="1" lang="ko-KR" altLang="en-US" sz="1600" dirty="0"/>
                  <a:t>주변 단어 </a:t>
                </a:r>
                <a:r>
                  <a:rPr kumimoji="1" lang="en-US" altLang="ko-KR" sz="1600" dirty="0"/>
                  <a:t>k</a:t>
                </a:r>
                <a:r>
                  <a:rPr kumimoji="1" lang="ko-KR" altLang="en-US" sz="1600" dirty="0"/>
                  <a:t>의 </a:t>
                </a:r>
                <a:r>
                  <a:rPr kumimoji="1" lang="ko-KR" altLang="en-US" sz="1600" dirty="0" err="1"/>
                  <a:t>임베딩</a:t>
                </a:r>
                <a:r>
                  <a:rPr kumimoji="1" lang="ko-KR" altLang="en-US" sz="1600" dirty="0"/>
                  <a:t> 벡터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D77EE6F-3EF2-6644-9CC2-0E041671C4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217" y="3851845"/>
                <a:ext cx="3145605" cy="492443"/>
              </a:xfrm>
              <a:prstGeom prst="rect">
                <a:avLst/>
              </a:prstGeom>
              <a:blipFill>
                <a:blip r:embed="rId4"/>
                <a:stretch>
                  <a:fillRect l="-4032" t="-10000" r="-1210" b="-2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32394A1-AA7B-7246-AAF7-E2E58B0C5567}"/>
                  </a:ext>
                </a:extLst>
              </p:cNvPr>
              <p:cNvSpPr txBox="1"/>
              <p:nvPr/>
            </p:nvSpPr>
            <p:spPr>
              <a:xfrm>
                <a:off x="1064826" y="4656221"/>
                <a:ext cx="9685421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600" dirty="0"/>
                  <a:t>GloVe</a:t>
                </a:r>
                <a:r>
                  <a:rPr kumimoji="1" lang="ko-KR" altLang="en-US" sz="1600" dirty="0"/>
                  <a:t>의 아이디어</a:t>
                </a:r>
                <a:r>
                  <a:rPr kumimoji="1" lang="en-US" altLang="ko-KR" sz="1600" dirty="0"/>
                  <a:t>: </a:t>
                </a:r>
                <a:r>
                  <a:rPr lang="en-US" altLang="ko-KR" sz="1600" b="1" dirty="0"/>
                  <a:t>Embedding</a:t>
                </a:r>
                <a:r>
                  <a:rPr lang="ko-KR" altLang="en-US" sz="1600" b="1" dirty="0"/>
                  <a:t> 된 중심 단어와 주변 단어 벡터의 내적이 전체 코퍼스에서의 동시 등장</a:t>
                </a:r>
                <a:br>
                  <a:rPr lang="en-US" altLang="ko-KR" sz="1600" b="1" dirty="0"/>
                </a:br>
                <a:r>
                  <a:rPr lang="en-US" altLang="ko-KR" sz="1600" b="1" dirty="0"/>
                  <a:t>	           </a:t>
                </a:r>
                <a:r>
                  <a:rPr lang="ko-KR" altLang="en-US" sz="1600" b="1" dirty="0"/>
                  <a:t>확률이 되도록 만드는 것</a:t>
                </a:r>
                <a:r>
                  <a:rPr kumimoji="1" lang="en-US" altLang="ko-KR" sz="1600" dirty="0"/>
                  <a:t> </a:t>
                </a:r>
                <a:br>
                  <a:rPr kumimoji="1" lang="en-US" altLang="ko-KR" sz="1600" dirty="0"/>
                </a:br>
                <a:endParaRPr kumimoji="1" lang="en-US" altLang="ko-KR" sz="1600" dirty="0"/>
              </a:p>
              <a:p>
                <a:pPr marL="285750" indent="-28575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𝑑𝑜𝑡</m:t>
                    </m:r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𝑝𝑟𝑜𝑑𝑢𝑐𝑡</m:t>
                    </m:r>
                    <m:sSub>
                      <m:sSubPr>
                        <m:ctrlP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(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𝜔</m:t>
                        </m:r>
                      </m:e>
                      <m:sub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𝑖</m:t>
                        </m:r>
                      </m:sub>
                    </m:sSub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, </m:t>
                    </m:r>
                    <m:acc>
                      <m:accPr>
                        <m:chr m:val="̃"/>
                        <m:ctrlPr>
                          <a:rPr kumimoji="1" lang="en-US" altLang="ko-KR" sz="1600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kumimoji="1" lang="en-US" altLang="ko-KR" sz="16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kumimoji="1"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𝜔</m:t>
                            </m:r>
                          </m:e>
                          <m:sub>
                            <m:r>
                              <a:rPr kumimoji="1" lang="en-US" altLang="ko-KR" sz="1600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𝑘</m:t>
                            </m:r>
                          </m:sub>
                        </m:sSub>
                      </m:e>
                    </m:acc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) </m:t>
                    </m:r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≈</m:t>
                    </m:r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𝑃</m:t>
                    </m:r>
                    <m:d>
                      <m:dPr>
                        <m:endChr m:val="|"/>
                        <m:ctrlPr>
                          <a:rPr kumimoji="1"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 </m:t>
                        </m:r>
                      </m:e>
                    </m:d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) = </m:t>
                    </m:r>
                    <m:sSub>
                      <m:sSubPr>
                        <m:ctrlPr>
                          <a:rPr kumimoji="1"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𝑃</m:t>
                        </m:r>
                      </m:e>
                      <m:sub>
                        <m:r>
                          <a:rPr kumimoji="1"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𝑖𝑘</m:t>
                        </m:r>
                      </m:sub>
                    </m:sSub>
                  </m:oMath>
                </a14:m>
                <a:r>
                  <a:rPr kumimoji="1" lang="en-US" altLang="ko-KR" sz="1600" dirty="0"/>
                  <a:t> </a:t>
                </a:r>
              </a:p>
              <a:p>
                <a:pPr marL="285750" indent="-285750">
                  <a:buFont typeface="Wingdings" pitchFamily="2" charset="2"/>
                  <a:buChar char="à"/>
                </a:pPr>
                <a:endParaRPr kumimoji="1" lang="en-US" altLang="ko-KR" sz="1600" dirty="0"/>
              </a:p>
              <a:p>
                <a:pPr marL="285750" indent="-285750">
                  <a:buFont typeface="Wingdings" pitchFamily="2" charset="2"/>
                  <a:buChar char="à"/>
                </a:pPr>
                <a14:m>
                  <m:oMath xmlns:m="http://schemas.openxmlformats.org/officeDocument/2006/math">
                    <m:r>
                      <a:rPr kumimoji="1" lang="en-US" altLang="ko-KR" sz="1600" i="1">
                        <a:latin typeface="Cambria Math" panose="02040503050406030204" pitchFamily="18" charset="0"/>
                        <a:sym typeface="Wingdings" pitchFamily="2" charset="2"/>
                      </a:rPr>
                      <m:t>𝑑𝑜𝑡</m:t>
                    </m:r>
                    <m:r>
                      <a:rPr kumimoji="1" lang="en-US" altLang="ko-KR" sz="1600" i="1">
                        <a:latin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  <m:r>
                      <a:rPr kumimoji="1" lang="en-US" altLang="ko-KR" sz="1600" i="1">
                        <a:latin typeface="Cambria Math" panose="02040503050406030204" pitchFamily="18" charset="0"/>
                        <a:sym typeface="Wingdings" pitchFamily="2" charset="2"/>
                      </a:rPr>
                      <m:t>𝑝𝑟𝑜𝑑𝑢𝑐𝑡</m:t>
                    </m:r>
                    <m:sSub>
                      <m:sSubPr>
                        <m:ctrlP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(</m:t>
                        </m:r>
                        <m: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𝜔</m:t>
                        </m:r>
                      </m:e>
                      <m:sub>
                        <m: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𝑖</m:t>
                        </m:r>
                      </m:sub>
                    </m:sSub>
                    <m:r>
                      <a:rPr kumimoji="1" lang="en-US" altLang="ko-KR" sz="1600" i="1">
                        <a:latin typeface="Cambria Math" panose="02040503050406030204" pitchFamily="18" charset="0"/>
                        <a:sym typeface="Wingdings" pitchFamily="2" charset="2"/>
                      </a:rPr>
                      <m:t>, </m:t>
                    </m:r>
                    <m:acc>
                      <m:accPr>
                        <m:chr m:val="̃"/>
                        <m:ctrlPr>
                          <a:rPr kumimoji="1" lang="en-US" altLang="ko-KR" sz="1600" i="1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kumimoji="1" lang="en-US" altLang="ko-KR" sz="1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kumimoji="1" lang="en-US" altLang="ko-KR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itchFamily="2" charset="2"/>
                              </a:rPr>
                              <m:t>𝜔</m:t>
                            </m:r>
                          </m:e>
                          <m:sub>
                            <m:r>
                              <a:rPr kumimoji="1" lang="en-US" altLang="ko-KR" sz="1600" i="1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𝑘</m:t>
                            </m:r>
                          </m:sub>
                        </m:sSub>
                      </m:e>
                    </m:acc>
                    <m:r>
                      <a:rPr kumimoji="1" lang="en-US" altLang="ko-KR" sz="1600" i="1">
                        <a:latin typeface="Cambria Math" panose="02040503050406030204" pitchFamily="18" charset="0"/>
                        <a:sym typeface="Wingdings" pitchFamily="2" charset="2"/>
                      </a:rPr>
                      <m:t>) </m:t>
                    </m:r>
                    <m:r>
                      <a:rPr kumimoji="1"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≈</m:t>
                    </m:r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𝑙𝑜𝑔</m:t>
                    </m:r>
                    <m:r>
                      <a:rPr kumimoji="1"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  <m:r>
                      <a:rPr kumimoji="1"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𝑃</m:t>
                    </m:r>
                    <m:d>
                      <m:dPr>
                        <m:endChr m:val="|"/>
                        <m:ctrlP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𝑘</m:t>
                        </m:r>
                        <m: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 </m:t>
                        </m:r>
                      </m:e>
                    </m:d>
                    <m:r>
                      <a:rPr kumimoji="1"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 </m:t>
                    </m:r>
                    <m:r>
                      <a:rPr kumimoji="1"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𝑖</m:t>
                    </m:r>
                    <m:r>
                      <a:rPr kumimoji="1"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) =  </m:t>
                    </m:r>
                    <m:r>
                      <a:rPr kumimoji="1"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𝑙𝑜𝑔</m:t>
                    </m:r>
                    <m:sSub>
                      <m:sSubPr>
                        <m:ctrlP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𝑃</m:t>
                        </m:r>
                      </m:e>
                      <m:sub>
                        <m:r>
                          <a:rPr kumimoji="1"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itchFamily="2" charset="2"/>
                          </a:rPr>
                          <m:t>𝑖𝑘</m:t>
                        </m:r>
                      </m:sub>
                    </m:sSub>
                  </m:oMath>
                </a14:m>
                <a:r>
                  <a:rPr kumimoji="1" lang="en-US" altLang="ko-KR" sz="1600" dirty="0"/>
                  <a:t> </a:t>
                </a:r>
              </a:p>
              <a:p>
                <a:pPr marL="285750" indent="-285750">
                  <a:buFont typeface="Wingdings" pitchFamily="2" charset="2"/>
                  <a:buChar char="à"/>
                </a:pPr>
                <a:endParaRPr kumimoji="1" lang="ko-KR" altLang="en-US" sz="16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32394A1-AA7B-7246-AAF7-E2E58B0C55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4826" y="4656221"/>
                <a:ext cx="9685421" cy="1815882"/>
              </a:xfrm>
              <a:prstGeom prst="rect">
                <a:avLst/>
              </a:prstGeom>
              <a:blipFill>
                <a:blip r:embed="rId5"/>
                <a:stretch>
                  <a:fillRect l="-394" t="-69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3582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 err="1"/>
              <a:t>GloVe</a:t>
            </a:r>
            <a:r>
              <a:rPr kumimoji="1" lang="en-US" altLang="ko-KR" sz="2400" dirty="0"/>
              <a:t> - 3</a:t>
            </a:r>
            <a:endParaRPr kumimoji="1" lang="ko-KR" alt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5D2846-6A3C-1E4B-88E0-8411AEFB3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78" y="1518144"/>
            <a:ext cx="5638800" cy="2806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8B4CA6-0B3A-954A-B5C5-C8BDACB2FBC4}"/>
              </a:ext>
            </a:extLst>
          </p:cNvPr>
          <p:cNvSpPr txBox="1"/>
          <p:nvPr/>
        </p:nvSpPr>
        <p:spPr>
          <a:xfrm>
            <a:off x="6839761" y="1404403"/>
            <a:ext cx="48878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가중치 함수</a:t>
            </a:r>
            <a:r>
              <a:rPr kumimoji="1" lang="en-US" altLang="ko-KR" dirty="0"/>
              <a:t>(Weighting function)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지나친 가중치를 받지 않을 수 있도록 조절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5CED4FB-CBB7-D741-AECF-4F977C5C6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400" y="3462751"/>
            <a:ext cx="5816600" cy="723900"/>
          </a:xfrm>
          <a:prstGeom prst="rect">
            <a:avLst/>
          </a:prstGeom>
        </p:spPr>
      </p:pic>
      <p:sp>
        <p:nvSpPr>
          <p:cNvPr id="11" name="아래쪽 화살표[D] 10">
            <a:extLst>
              <a:ext uri="{FF2B5EF4-FFF2-40B4-BE49-F238E27FC236}">
                <a16:creationId xmlns:a16="http://schemas.microsoft.com/office/drawing/2014/main" id="{DC5D3EF1-528B-904D-8F9B-E601CF1481B9}"/>
              </a:ext>
            </a:extLst>
          </p:cNvPr>
          <p:cNvSpPr/>
          <p:nvPr/>
        </p:nvSpPr>
        <p:spPr>
          <a:xfrm>
            <a:off x="9193964" y="2507487"/>
            <a:ext cx="607761" cy="887763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81E4266-46D6-7147-A9AF-B0F7061C45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1555" y="4504598"/>
            <a:ext cx="8068890" cy="215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583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 err="1"/>
              <a:t>GloVe</a:t>
            </a:r>
            <a:r>
              <a:rPr kumimoji="1" lang="en-US" altLang="ko-KR" sz="2400" dirty="0"/>
              <a:t> - 4</a:t>
            </a:r>
            <a:endParaRPr kumimoji="1" lang="ko-KR" altLang="en-US" sz="24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CEE8446-DDA9-1A41-8C46-E9768E800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954" y="839062"/>
            <a:ext cx="10068092" cy="51798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B7EE8F-7ECE-F747-8054-19AA5F220A2C}"/>
              </a:ext>
            </a:extLst>
          </p:cNvPr>
          <p:cNvSpPr txBox="1"/>
          <p:nvPr/>
        </p:nvSpPr>
        <p:spPr>
          <a:xfrm>
            <a:off x="910574" y="6184773"/>
            <a:ext cx="103708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itchFamily="2" charset="2"/>
              </a:rPr>
              <a:t> </a:t>
            </a: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결국 </a:t>
            </a:r>
            <a:r>
              <a:rPr kumimoji="1" lang="en-US" altLang="ko-KR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GloVe</a:t>
            </a: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 </a:t>
            </a:r>
            <a:r>
              <a:rPr kumimoji="1"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word analogy, word similarity, named entity recognition tasks</a:t>
            </a:r>
            <a:r>
              <a:rPr kumimoji="1"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에 더 좋은 성능을 보인다는 것</a:t>
            </a:r>
          </a:p>
        </p:txBody>
      </p:sp>
    </p:spTree>
    <p:extLst>
      <p:ext uri="{BB962C8B-B14F-4D97-AF65-F5344CB8AC3E}">
        <p14:creationId xmlns:p14="http://schemas.microsoft.com/office/powerpoint/2010/main" val="34192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19D1C1-89D6-EB45-875D-628A598234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06709" y="5764703"/>
            <a:ext cx="1828800" cy="589206"/>
          </a:xfrm>
        </p:spPr>
        <p:txBody>
          <a:bodyPr>
            <a:noAutofit/>
          </a:bodyPr>
          <a:lstStyle/>
          <a:p>
            <a:r>
              <a:rPr kumimoji="1" lang="en-US" altLang="ko-KR" sz="2800" dirty="0"/>
              <a:t>EOD</a:t>
            </a:r>
            <a:endParaRPr kumimoji="1"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88448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Word embedding</a:t>
            </a:r>
            <a:endParaRPr kumimoji="1" lang="ko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3AD70D-1CC1-DF4C-B7D3-9F36D46F7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72" y="1352799"/>
            <a:ext cx="4362601" cy="23971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34052E5-401E-B940-ACE9-4E756F9BB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7179" y="2326405"/>
            <a:ext cx="6358782" cy="149156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70A7B95-51D8-6C40-9892-BD52BC48E2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3401" y="4079840"/>
            <a:ext cx="6342559" cy="23762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4F20F51-B5DC-4442-87C3-B638B05442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379" y="3849131"/>
            <a:ext cx="4560309" cy="24181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8E4A546-38D8-7144-A614-60E57EED6D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3398" y="541754"/>
            <a:ext cx="4142564" cy="1622089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71966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41B200EE-F6CE-3F4C-BE34-01C885333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Word embedding</a:t>
            </a:r>
            <a:r>
              <a:rPr kumimoji="1" lang="ko-KR" altLang="en-US" sz="2400" dirty="0"/>
              <a:t>이 필요한 이유</a:t>
            </a:r>
            <a:r>
              <a:rPr kumimoji="1" lang="en-US" altLang="ko-KR" sz="2400" dirty="0"/>
              <a:t>1</a:t>
            </a:r>
            <a:endParaRPr kumimoji="1" lang="ko-KR" altLang="en-US" sz="2400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78599741-B881-F94C-B2F8-4FDC728E6880}"/>
              </a:ext>
            </a:extLst>
          </p:cNvPr>
          <p:cNvSpPr txBox="1">
            <a:spLocks/>
          </p:cNvSpPr>
          <p:nvPr/>
        </p:nvSpPr>
        <p:spPr>
          <a:xfrm>
            <a:off x="844881" y="1385923"/>
            <a:ext cx="10983326" cy="526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ko-KR" altLang="en-US" sz="1800" dirty="0"/>
              <a:t>원시 형식의 문자열이나 일반 텍스트는 </a:t>
            </a:r>
            <a:r>
              <a:rPr lang="ko-KR" altLang="en-US" sz="1800" dirty="0" err="1"/>
              <a:t>머신러닝</a:t>
            </a:r>
            <a:r>
              <a:rPr lang="ko-KR" altLang="en-US" sz="1800" dirty="0"/>
              <a:t> 알고리즘이나 </a:t>
            </a:r>
            <a:r>
              <a:rPr lang="ko-KR" altLang="en-US" sz="1800" dirty="0" err="1"/>
              <a:t>딥러닝</a:t>
            </a:r>
            <a:r>
              <a:rPr lang="ko-KR" altLang="en-US" sz="1800" dirty="0"/>
              <a:t> 아키텍처로만 처리 하기 어려움 </a:t>
            </a:r>
            <a:r>
              <a:rPr lang="en-US" altLang="ko-KR" sz="1800" dirty="0">
                <a:sym typeface="Wingdings" pitchFamily="2" charset="2"/>
              </a:rPr>
              <a:t> </a:t>
            </a:r>
            <a:r>
              <a:rPr lang="ko-KR" altLang="en-US" sz="1800" dirty="0">
                <a:sym typeface="Wingdings" pitchFamily="2" charset="2"/>
              </a:rPr>
              <a:t>입력으로 숫자가 필요</a:t>
            </a:r>
            <a:endParaRPr lang="en-US" altLang="ko-KR" sz="1800" dirty="0"/>
          </a:p>
          <a:p>
            <a:pPr fontAlgn="base"/>
            <a:r>
              <a:rPr lang="ko-KR" altLang="en-US" sz="1800" dirty="0"/>
              <a:t>텍스트 문자 </a:t>
            </a:r>
            <a:r>
              <a:rPr lang="en-US" altLang="ko-KR" sz="1800" dirty="0">
                <a:sym typeface="Wingdings" pitchFamily="2" charset="2"/>
              </a:rPr>
              <a:t></a:t>
            </a:r>
            <a:r>
              <a:rPr lang="ko-KR" altLang="en-US" sz="1800" dirty="0">
                <a:sym typeface="Wingdings" pitchFamily="2" charset="2"/>
              </a:rPr>
              <a:t> </a:t>
            </a:r>
            <a:r>
              <a:rPr lang="en-US" altLang="ko-KR" sz="1800" dirty="0">
                <a:sym typeface="Wingdings" pitchFamily="2" charset="2"/>
              </a:rPr>
              <a:t>0,</a:t>
            </a:r>
            <a:r>
              <a:rPr lang="ko-KR" altLang="en-US" sz="1800" dirty="0">
                <a:sym typeface="Wingdings" pitchFamily="2" charset="2"/>
              </a:rPr>
              <a:t> </a:t>
            </a:r>
            <a:r>
              <a:rPr lang="en-US" altLang="ko-KR" sz="1800" dirty="0">
                <a:sym typeface="Wingdings" pitchFamily="2" charset="2"/>
              </a:rPr>
              <a:t>1</a:t>
            </a:r>
            <a:r>
              <a:rPr lang="ko-KR" altLang="en-US" sz="1800" dirty="0">
                <a:sym typeface="Wingdings" pitchFamily="2" charset="2"/>
              </a:rPr>
              <a:t> 로 바꿔줘야 함</a:t>
            </a:r>
            <a:endParaRPr lang="en-US" altLang="ko-KR" sz="1800" dirty="0">
              <a:sym typeface="Wingdings" pitchFamily="2" charset="2"/>
            </a:endParaRPr>
          </a:p>
          <a:p>
            <a:pPr fontAlgn="base"/>
            <a:endParaRPr lang="en-US" altLang="ko-KR" sz="1800" dirty="0">
              <a:sym typeface="Wingdings" pitchFamily="2" charset="2"/>
            </a:endParaRPr>
          </a:p>
          <a:p>
            <a:pPr fontAlgn="base"/>
            <a:r>
              <a:rPr lang="en-US" altLang="ko-KR" sz="1800" dirty="0">
                <a:sym typeface="Wingdings" pitchFamily="2" charset="2"/>
              </a:rPr>
              <a:t>‘</a:t>
            </a:r>
            <a:r>
              <a:rPr lang="ko-KR" altLang="en-US" sz="1800" dirty="0">
                <a:sym typeface="Wingdings" pitchFamily="2" charset="2"/>
              </a:rPr>
              <a:t>인간</a:t>
            </a:r>
            <a:r>
              <a:rPr lang="en-US" altLang="ko-KR" sz="1800" dirty="0">
                <a:sym typeface="Wingdings" pitchFamily="2" charset="2"/>
              </a:rPr>
              <a:t>,</a:t>
            </a:r>
            <a:r>
              <a:rPr lang="ko-KR" altLang="en-US" sz="1800" dirty="0">
                <a:sym typeface="Wingdings" pitchFamily="2" charset="2"/>
              </a:rPr>
              <a:t> </a:t>
            </a:r>
            <a:r>
              <a:rPr lang="ko-KR" altLang="en-US" sz="1800" dirty="0" err="1">
                <a:sym typeface="Wingdings" pitchFamily="2" charset="2"/>
              </a:rPr>
              <a:t>팽귄</a:t>
            </a:r>
            <a:r>
              <a:rPr lang="en-US" altLang="ko-KR" sz="1800" dirty="0">
                <a:sym typeface="Wingdings" pitchFamily="2" charset="2"/>
              </a:rPr>
              <a:t>,</a:t>
            </a:r>
            <a:r>
              <a:rPr lang="ko-KR" altLang="en-US" sz="1800" dirty="0">
                <a:sym typeface="Wingdings" pitchFamily="2" charset="2"/>
              </a:rPr>
              <a:t> 문어</a:t>
            </a:r>
            <a:r>
              <a:rPr lang="en-US" altLang="ko-KR" sz="1800" dirty="0">
                <a:sym typeface="Wingdings" pitchFamily="2" charset="2"/>
              </a:rPr>
              <a:t>,</a:t>
            </a:r>
            <a:r>
              <a:rPr lang="ko-KR" altLang="en-US" sz="1800" dirty="0">
                <a:sym typeface="Wingdings" pitchFamily="2" charset="2"/>
              </a:rPr>
              <a:t> 사람</a:t>
            </a:r>
            <a:r>
              <a:rPr lang="en-US" altLang="ko-KR" sz="1800" dirty="0">
                <a:sym typeface="Wingdings" pitchFamily="2" charset="2"/>
              </a:rPr>
              <a:t>’</a:t>
            </a:r>
            <a:r>
              <a:rPr lang="ko-KR" altLang="en-US" sz="1800" dirty="0">
                <a:sym typeface="Wingdings" pitchFamily="2" charset="2"/>
              </a:rPr>
              <a:t>   </a:t>
            </a:r>
            <a:r>
              <a:rPr lang="en-US" altLang="ko-KR" sz="1800" dirty="0">
                <a:sym typeface="Wingdings" pitchFamily="2" charset="2"/>
              </a:rPr>
              <a:t></a:t>
            </a:r>
            <a:r>
              <a:rPr lang="ko-KR" altLang="en-US" sz="1800" dirty="0">
                <a:sym typeface="Wingdings" pitchFamily="2" charset="2"/>
              </a:rPr>
              <a:t> 인간</a:t>
            </a:r>
            <a:endParaRPr lang="en-US" altLang="ko-KR" sz="1800" dirty="0">
              <a:sym typeface="Wingdings" pitchFamily="2" charset="2"/>
            </a:endParaRPr>
          </a:p>
          <a:p>
            <a:pPr fontAlgn="base"/>
            <a:r>
              <a:rPr lang="en-US" altLang="ko-KR" sz="1800" dirty="0">
                <a:sym typeface="Wingdings" pitchFamily="2" charset="2"/>
              </a:rPr>
              <a:t>[1,</a:t>
            </a:r>
            <a:r>
              <a:rPr lang="ko-KR" altLang="en-US" sz="1800" dirty="0">
                <a:sym typeface="Wingdings" pitchFamily="2" charset="2"/>
              </a:rPr>
              <a:t> </a:t>
            </a:r>
            <a:r>
              <a:rPr lang="en-US" altLang="ko-KR" sz="1800" dirty="0">
                <a:sym typeface="Wingdings" pitchFamily="2" charset="2"/>
              </a:rPr>
              <a:t>0,</a:t>
            </a:r>
            <a:r>
              <a:rPr lang="ko-KR" altLang="en-US" sz="1800" dirty="0">
                <a:sym typeface="Wingdings" pitchFamily="2" charset="2"/>
              </a:rPr>
              <a:t> </a:t>
            </a:r>
            <a:r>
              <a:rPr lang="en-US" altLang="ko-KR" sz="1800" dirty="0">
                <a:sym typeface="Wingdings" pitchFamily="2" charset="2"/>
              </a:rPr>
              <a:t>0,</a:t>
            </a:r>
            <a:r>
              <a:rPr lang="ko-KR" altLang="en-US" sz="1800" dirty="0">
                <a:sym typeface="Wingdings" pitchFamily="2" charset="2"/>
              </a:rPr>
              <a:t> </a:t>
            </a:r>
            <a:r>
              <a:rPr lang="en-US" altLang="ko-KR" sz="1800" dirty="0">
                <a:sym typeface="Wingdings" pitchFamily="2" charset="2"/>
              </a:rPr>
              <a:t>0] 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sym typeface="Wingdings" pitchFamily="2" charset="2"/>
              </a:rPr>
              <a:t>(one-hot encoding)</a:t>
            </a:r>
            <a:endParaRPr lang="en-US" altLang="ko-KR" sz="1800" dirty="0">
              <a:solidFill>
                <a:schemeClr val="bg2">
                  <a:lumMod val="50000"/>
                </a:schemeClr>
              </a:solidFill>
              <a:sym typeface="Wingdings" pitchFamily="2" charset="2"/>
            </a:endParaRPr>
          </a:p>
          <a:p>
            <a:pPr fontAlgn="base"/>
            <a:endParaRPr lang="en-US" altLang="ko-KR" sz="1800" dirty="0">
              <a:sym typeface="Wingdings" pitchFamily="2" charset="2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800" b="1" i="1" dirty="0">
                <a:sym typeface="Wingdings" pitchFamily="2" charset="2"/>
              </a:rPr>
              <a:t>Curse of dimensionality</a:t>
            </a:r>
          </a:p>
          <a:p>
            <a:pPr fontAlgn="base">
              <a:lnSpc>
                <a:spcPct val="150000"/>
              </a:lnSpc>
            </a:pPr>
            <a:endParaRPr lang="en-US" altLang="ko-KR" sz="1800" dirty="0">
              <a:sym typeface="Wingdings" pitchFamily="2" charset="2"/>
            </a:endParaRPr>
          </a:p>
          <a:p>
            <a:pPr fontAlgn="base"/>
            <a:r>
              <a:rPr lang="ko-KR" altLang="en-US" sz="1800" dirty="0">
                <a:sym typeface="Wingdings" pitchFamily="2" charset="2"/>
              </a:rPr>
              <a:t>그래서 학자들은 의미를 최대한 담아 단어를 </a:t>
            </a:r>
            <a:r>
              <a:rPr lang="ko-KR" altLang="en-US" sz="1800" b="1" dirty="0">
                <a:sym typeface="Wingdings" pitchFamily="2" charset="2"/>
              </a:rPr>
              <a:t>벡터</a:t>
            </a:r>
            <a:r>
              <a:rPr lang="ko-KR" altLang="en-US" sz="1800" dirty="0">
                <a:sym typeface="Wingdings" pitchFamily="2" charset="2"/>
              </a:rPr>
              <a:t>로 바꾸는 </a:t>
            </a:r>
            <a:r>
              <a:rPr lang="en-US" altLang="ko-KR" sz="1800" b="1" u="sng" dirty="0">
                <a:sym typeface="Wingdings" pitchFamily="2" charset="2"/>
              </a:rPr>
              <a:t>word embedding</a:t>
            </a:r>
            <a:r>
              <a:rPr lang="ko-KR" altLang="en-US" sz="1800" b="1" u="sng" dirty="0">
                <a:sym typeface="Wingdings" pitchFamily="2" charset="2"/>
              </a:rPr>
              <a:t> </a:t>
            </a:r>
            <a:r>
              <a:rPr lang="ko-KR" altLang="en-US" sz="1800" dirty="0">
                <a:sym typeface="Wingdings" pitchFamily="2" charset="2"/>
              </a:rPr>
              <a:t>모델을 고안하게 됨</a:t>
            </a:r>
            <a:endParaRPr lang="en-US" altLang="ko-KR" sz="1800" dirty="0"/>
          </a:p>
          <a:p>
            <a:endParaRPr kumimoji="1"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616723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198B83-0C8B-414B-B001-A5D5EA399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89" y="1101815"/>
            <a:ext cx="10515600" cy="4351338"/>
          </a:xfrm>
        </p:spPr>
        <p:txBody>
          <a:bodyPr>
            <a:normAutofit/>
          </a:bodyPr>
          <a:lstStyle/>
          <a:p>
            <a:pPr fontAlgn="base"/>
            <a:r>
              <a:rPr lang="ko-KR" altLang="en-US" sz="1600" dirty="0"/>
              <a:t>단어 </a:t>
            </a:r>
            <a:r>
              <a:rPr lang="en-US" altLang="ko-KR" sz="1600" dirty="0">
                <a:sym typeface="Wingdings" pitchFamily="2" charset="2"/>
              </a:rPr>
              <a:t> </a:t>
            </a:r>
            <a:r>
              <a:rPr lang="ko-KR" altLang="en-US" sz="1600" dirty="0">
                <a:sym typeface="Wingdings" pitchFamily="2" charset="2"/>
              </a:rPr>
              <a:t>벡터 </a:t>
            </a:r>
            <a:r>
              <a:rPr lang="en-US" altLang="ko-KR" sz="1600" dirty="0">
                <a:sym typeface="Wingdings" pitchFamily="2" charset="2"/>
              </a:rPr>
              <a:t>(1980’)</a:t>
            </a:r>
            <a:endParaRPr lang="en-US" altLang="ko-KR" sz="1600" dirty="0"/>
          </a:p>
          <a:p>
            <a:pPr fontAlgn="base"/>
            <a:r>
              <a:rPr lang="en-US" altLang="ko-KR" sz="1600" dirty="0"/>
              <a:t>NNLM(Neural network based language model)</a:t>
            </a:r>
            <a:r>
              <a:rPr lang="ko-KR" altLang="en-US" sz="1600" dirty="0"/>
              <a:t> </a:t>
            </a:r>
            <a:r>
              <a:rPr lang="en-US" altLang="ko-KR" sz="1600" dirty="0">
                <a:sym typeface="Wingdings" pitchFamily="2" charset="2"/>
              </a:rPr>
              <a:t> </a:t>
            </a:r>
            <a:r>
              <a:rPr lang="en-US" altLang="ko-KR" sz="1600" dirty="0"/>
              <a:t>RNNLM </a:t>
            </a:r>
            <a:r>
              <a:rPr lang="en-US" altLang="ko-KR" sz="1600" dirty="0">
                <a:sym typeface="Wingdings" pitchFamily="2" charset="2"/>
              </a:rPr>
              <a:t> CBOW  Skip-gram </a:t>
            </a:r>
            <a:r>
              <a:rPr lang="ko-KR" altLang="en-US" sz="1600" dirty="0">
                <a:sym typeface="Wingdings" pitchFamily="2" charset="2"/>
              </a:rPr>
              <a:t>등으로 발전됨</a:t>
            </a:r>
            <a:endParaRPr lang="en-US" altLang="ko-KR" sz="1600" dirty="0">
              <a:sym typeface="Wingdings" pitchFamily="2" charset="2"/>
            </a:endParaRPr>
          </a:p>
          <a:p>
            <a:pPr fontAlgn="base"/>
            <a:endParaRPr lang="en-US" altLang="ko-KR" sz="1600" dirty="0">
              <a:sym typeface="Wingdings" pitchFamily="2" charset="2"/>
            </a:endParaRPr>
          </a:p>
          <a:p>
            <a:pPr fontAlgn="base"/>
            <a:r>
              <a:rPr lang="ko-KR" altLang="en-US" sz="1600" dirty="0">
                <a:sym typeface="Wingdings" pitchFamily="2" charset="2"/>
              </a:rPr>
              <a:t>단어를 </a:t>
            </a:r>
            <a:r>
              <a:rPr lang="en-US" altLang="ko-KR" sz="1600" dirty="0">
                <a:sym typeface="Wingdings" pitchFamily="2" charset="2"/>
              </a:rPr>
              <a:t>vector</a:t>
            </a:r>
            <a:r>
              <a:rPr lang="ko-KR" altLang="en-US" sz="1600" dirty="0">
                <a:sym typeface="Wingdings" pitchFamily="2" charset="2"/>
              </a:rPr>
              <a:t>로 나타내는 예시</a:t>
            </a:r>
            <a:endParaRPr lang="en-US" altLang="ko-KR" sz="1600" dirty="0"/>
          </a:p>
          <a:p>
            <a:endParaRPr kumimoji="1" lang="ko-KR" altLang="en-US" sz="16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41B200EE-F6CE-3F4C-BE34-01C885333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Word embedding</a:t>
            </a:r>
            <a:r>
              <a:rPr kumimoji="1" lang="ko-KR" altLang="en-US" sz="2400" dirty="0"/>
              <a:t>이 필요한 이유</a:t>
            </a:r>
            <a:r>
              <a:rPr kumimoji="1" lang="en-US" altLang="ko-KR" sz="2400" dirty="0"/>
              <a:t> 2</a:t>
            </a:r>
            <a:endParaRPr kumimoji="1" lang="ko-KR" altLang="en-US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EDA4006-B04A-1B42-A5FF-DFC3C870E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917" y="3632728"/>
            <a:ext cx="7455903" cy="25366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F563745-2579-EC4E-B30C-B66E488C3C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579" y="4124897"/>
            <a:ext cx="4073338" cy="11838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E5EF61-2B5B-B442-A9DD-097AB77C96AA}"/>
              </a:ext>
            </a:extLst>
          </p:cNvPr>
          <p:cNvSpPr txBox="1"/>
          <p:nvPr/>
        </p:nvSpPr>
        <p:spPr>
          <a:xfrm>
            <a:off x="726989" y="2761616"/>
            <a:ext cx="102475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dirty="0" err="1"/>
              <a:t>분산표상</a:t>
            </a:r>
            <a:r>
              <a:rPr kumimoji="1" lang="en-US" altLang="ko-KR" sz="1600" dirty="0"/>
              <a:t>(distributed similarity based representation): </a:t>
            </a:r>
            <a:r>
              <a:rPr kumimoji="1" lang="ko-KR" altLang="en-US" sz="1600" dirty="0"/>
              <a:t>비슷한 분포를 가진 주변 단어들은 비슷한 의미를 가짐</a:t>
            </a:r>
            <a:r>
              <a:rPr kumimoji="1" lang="en-US" altLang="ko-KR" sz="1600" dirty="0"/>
              <a:t>.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1680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198B83-0C8B-414B-B001-A5D5EA399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989" y="1101815"/>
            <a:ext cx="10515600" cy="4351338"/>
          </a:xfrm>
        </p:spPr>
        <p:txBody>
          <a:bodyPr>
            <a:normAutofit/>
          </a:bodyPr>
          <a:lstStyle/>
          <a:p>
            <a:r>
              <a:rPr kumimoji="1" lang="en-US" altLang="ko-KR" sz="1600" dirty="0"/>
              <a:t>Feed-forward neural network language model</a:t>
            </a:r>
            <a:endParaRPr kumimoji="1" lang="ko-KR" altLang="en-US" sz="16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41B200EE-F6CE-3F4C-BE34-01C885333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NNLM</a:t>
            </a:r>
            <a:endParaRPr kumimoji="1" lang="ko-KR" alt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D28436-DEF8-D14C-9C4C-58529DBE032A}"/>
              </a:ext>
            </a:extLst>
          </p:cNvPr>
          <p:cNvSpPr txBox="1"/>
          <p:nvPr/>
        </p:nvSpPr>
        <p:spPr>
          <a:xfrm>
            <a:off x="949411" y="4745634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B35E603-D441-4941-BB1C-DB042A558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142" y="1937099"/>
            <a:ext cx="3488896" cy="29838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8A697-D98A-3743-A6F9-FC760891D63D}"/>
              </a:ext>
            </a:extLst>
          </p:cNvPr>
          <p:cNvSpPr txBox="1"/>
          <p:nvPr/>
        </p:nvSpPr>
        <p:spPr>
          <a:xfrm>
            <a:off x="1041776" y="5007061"/>
            <a:ext cx="3673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1400" dirty="0"/>
              <a:t>Input Layer, Projection Layer, Hidden Layer, Output Layer</a:t>
            </a:r>
            <a:r>
              <a:rPr lang="ko-KR" altLang="en-US" sz="1400" dirty="0"/>
              <a:t>로 이루어진 </a:t>
            </a:r>
            <a:r>
              <a:rPr lang="en" altLang="ko-KR" sz="1400" dirty="0"/>
              <a:t>Neural Network </a:t>
            </a:r>
            <a:endParaRPr kumimoji="1" lang="ko-KR" alt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F4B746-B9C5-594A-8004-857705775649}"/>
              </a:ext>
            </a:extLst>
          </p:cNvPr>
          <p:cNvSpPr txBox="1"/>
          <p:nvPr/>
        </p:nvSpPr>
        <p:spPr>
          <a:xfrm>
            <a:off x="5038002" y="2329588"/>
            <a:ext cx="67594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단점</a:t>
            </a:r>
            <a:r>
              <a:rPr kumimoji="1" lang="en-US" altLang="ko-KR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몇 개의 단어를 볼 건지에 대한 </a:t>
            </a:r>
            <a:r>
              <a:rPr lang="ko-KR" altLang="en-US" dirty="0" err="1"/>
              <a:t>파라미터</a:t>
            </a:r>
            <a:r>
              <a:rPr lang="ko-KR" altLang="en-US" dirty="0"/>
              <a:t> </a:t>
            </a:r>
            <a:r>
              <a:rPr lang="en" altLang="ko-KR" dirty="0"/>
              <a:t>N</a:t>
            </a:r>
            <a:r>
              <a:rPr lang="ko-KR" altLang="en-US" dirty="0"/>
              <a:t>이 고정되어 있고</a:t>
            </a:r>
            <a:r>
              <a:rPr lang="en-US" altLang="ko-KR" dirty="0"/>
              <a:t>, </a:t>
            </a:r>
            <a:r>
              <a:rPr lang="ko-KR" altLang="en-US" dirty="0"/>
              <a:t>정해주어야 한다</a:t>
            </a:r>
            <a:r>
              <a:rPr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이전의 단어들에 대해서만 </a:t>
            </a:r>
            <a:r>
              <a:rPr lang="ko-KR" altLang="en-US" dirty="0" err="1"/>
              <a:t>신경쓸</a:t>
            </a:r>
            <a:r>
              <a:rPr lang="ko-KR" altLang="en-US" dirty="0"/>
              <a:t> 수 있고</a:t>
            </a:r>
            <a:r>
              <a:rPr lang="en-US" altLang="ko-KR" dirty="0"/>
              <a:t>, </a:t>
            </a:r>
            <a:r>
              <a:rPr lang="ko-KR" altLang="en-US" dirty="0"/>
              <a:t>현재 보고 있는 단어 앞에 있는 단어들을 고려하지 못한다</a:t>
            </a:r>
            <a:r>
              <a:rPr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가장 치명적인 단점으로</a:t>
            </a:r>
            <a:r>
              <a:rPr lang="en-US" altLang="ko-KR" dirty="0"/>
              <a:t>, </a:t>
            </a:r>
            <a:r>
              <a:rPr lang="ko-KR" altLang="en-US" dirty="0"/>
              <a:t>느리다</a:t>
            </a:r>
            <a:r>
              <a:rPr lang="en-US" altLang="ko-KR" dirty="0"/>
              <a:t>.</a:t>
            </a:r>
          </a:p>
          <a:p>
            <a:endParaRPr lang="en-US" altLang="ko-KR" dirty="0">
              <a:sym typeface="Wingdings" pitchFamily="2" charset="2"/>
            </a:endParaRPr>
          </a:p>
          <a:p>
            <a:r>
              <a:rPr lang="en-US" altLang="ko-KR" dirty="0">
                <a:sym typeface="Wingdings" pitchFamily="2" charset="2"/>
              </a:rPr>
              <a:t>	</a:t>
            </a:r>
            <a:r>
              <a:rPr lang="ko-KR" altLang="en-US" dirty="0">
                <a:sym typeface="Wingdings" pitchFamily="2" charset="2"/>
              </a:rPr>
              <a:t> </a:t>
            </a:r>
            <a:r>
              <a:rPr lang="en-US" altLang="ko-KR" dirty="0">
                <a:sym typeface="Wingdings" pitchFamily="2" charset="2"/>
              </a:rPr>
              <a:t>high computational complexity</a:t>
            </a:r>
            <a:r>
              <a:rPr lang="ko-KR" altLang="en-US" dirty="0">
                <a:sym typeface="Wingdings" pitchFamily="2" charset="2"/>
              </a:rPr>
              <a:t> </a:t>
            </a: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864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198B83-0C8B-414B-B001-A5D5EA399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1815"/>
            <a:ext cx="10515600" cy="4351338"/>
          </a:xfrm>
        </p:spPr>
        <p:txBody>
          <a:bodyPr>
            <a:normAutofit/>
          </a:bodyPr>
          <a:lstStyle/>
          <a:p>
            <a:pPr fontAlgn="base"/>
            <a:r>
              <a:rPr lang="en" altLang="ko-KR" sz="1600" dirty="0"/>
              <a:t>NNLM</a:t>
            </a:r>
            <a:r>
              <a:rPr lang="ko-KR" altLang="en-US" sz="1600" dirty="0"/>
              <a:t>을 </a:t>
            </a:r>
            <a:r>
              <a:rPr lang="en" altLang="ko-KR" sz="1600" dirty="0"/>
              <a:t>Recurrent Neural Network</a:t>
            </a:r>
            <a:r>
              <a:rPr lang="ko-KR" altLang="en-US" sz="1600" dirty="0"/>
              <a:t>의 형태로 변형</a:t>
            </a:r>
            <a:endParaRPr lang="en-US" altLang="ko-KR" sz="1600" dirty="0"/>
          </a:p>
          <a:p>
            <a:pPr fontAlgn="base"/>
            <a:r>
              <a:rPr lang="en" altLang="ko-KR" sz="1600" dirty="0"/>
              <a:t>Projection Layer </a:t>
            </a:r>
            <a:r>
              <a:rPr lang="ko-KR" altLang="en-US" sz="1600" dirty="0"/>
              <a:t>없이 </a:t>
            </a:r>
            <a:r>
              <a:rPr lang="en" altLang="ko-KR" sz="1600" dirty="0"/>
              <a:t>Input, Hidden, Output Layer</a:t>
            </a:r>
            <a:r>
              <a:rPr lang="ko-KR" altLang="en-US" sz="1600" dirty="0"/>
              <a:t>로만 구성되는 대신</a:t>
            </a:r>
            <a:r>
              <a:rPr lang="en-US" altLang="ko-KR" sz="1600" dirty="0"/>
              <a:t>, </a:t>
            </a:r>
            <a:r>
              <a:rPr lang="en" altLang="ko-KR" sz="1600" dirty="0"/>
              <a:t>Hidden Layer</a:t>
            </a:r>
            <a:r>
              <a:rPr lang="ko-KR" altLang="en-US" sz="1600" dirty="0"/>
              <a:t>에 </a:t>
            </a:r>
            <a:r>
              <a:rPr lang="en" altLang="ko-KR" sz="1600" dirty="0"/>
              <a:t>Recurrent</a:t>
            </a:r>
            <a:r>
              <a:rPr lang="ko-KR" altLang="en-US" sz="1600" dirty="0"/>
              <a:t>한 연결이 있어 이전 시간의 </a:t>
            </a:r>
            <a:r>
              <a:rPr lang="en" altLang="ko-KR" sz="1600" dirty="0"/>
              <a:t>Hidden Layer</a:t>
            </a:r>
            <a:r>
              <a:rPr lang="ko-KR" altLang="en-US" sz="1600" dirty="0"/>
              <a:t>의 입력이 다시 입력되는 형식</a:t>
            </a:r>
            <a:endParaRPr lang="en-US" altLang="ko-KR" sz="1600" dirty="0"/>
          </a:p>
          <a:p>
            <a:pPr fontAlgn="base"/>
            <a:r>
              <a:rPr lang="ko-KR" altLang="en-US" sz="1600" dirty="0"/>
              <a:t>학습을 진행하면서 </a:t>
            </a:r>
            <a:r>
              <a:rPr lang="en" altLang="ko-KR" sz="1600" dirty="0"/>
              <a:t>Recurrent</a:t>
            </a:r>
            <a:r>
              <a:rPr lang="ko-KR" altLang="en-US" sz="1600" dirty="0"/>
              <a:t>한 부분이 일종의 </a:t>
            </a:r>
            <a:r>
              <a:rPr lang="en" altLang="ko-KR" sz="1600" dirty="0"/>
              <a:t>Short-Term </a:t>
            </a:r>
            <a:r>
              <a:rPr lang="ko-KR" altLang="en-US" sz="1600" dirty="0"/>
              <a:t>메모리 역할을 하면서 이전 단어들을 보는 효과를 내며 </a:t>
            </a:r>
            <a:r>
              <a:rPr lang="en-US" altLang="ko-KR" sz="1600" dirty="0"/>
              <a:t>NNLM</a:t>
            </a:r>
            <a:r>
              <a:rPr lang="ko-KR" altLang="en-US" sz="1600" dirty="0"/>
              <a:t>보다 </a:t>
            </a:r>
            <a:r>
              <a:rPr lang="ko-KR" altLang="en-US" sz="1600" dirty="0" err="1"/>
              <a:t>연산량이</a:t>
            </a:r>
            <a:r>
              <a:rPr lang="ko-KR" altLang="en-US" sz="1600" dirty="0"/>
              <a:t> 적음</a:t>
            </a:r>
            <a:endParaRPr lang="en-US" altLang="ko-KR" sz="7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41B200EE-F6CE-3F4C-BE34-01C885333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RNNLM</a:t>
            </a:r>
            <a:endParaRPr kumimoji="1" lang="ko-KR" alt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D28436-DEF8-D14C-9C4C-58529DBE032A}"/>
              </a:ext>
            </a:extLst>
          </p:cNvPr>
          <p:cNvSpPr txBox="1"/>
          <p:nvPr/>
        </p:nvSpPr>
        <p:spPr>
          <a:xfrm>
            <a:off x="949411" y="4745634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DFF64D-F4DF-F942-9D20-0B1B7DE1A1FA}"/>
              </a:ext>
            </a:extLst>
          </p:cNvPr>
          <p:cNvSpPr txBox="1"/>
          <p:nvPr/>
        </p:nvSpPr>
        <p:spPr>
          <a:xfrm>
            <a:off x="5984789" y="3815783"/>
            <a:ext cx="58791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/>
              <a:t>단점</a:t>
            </a:r>
            <a:r>
              <a:rPr kumimoji="1" lang="en-US" altLang="ko-KR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dirty="0"/>
              <a:t>방식 자체는 좋으며 데이터 양이 많을수록 정확한 학습을 할 수 있음</a:t>
            </a:r>
            <a:endParaRPr kumimoji="1"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1600" dirty="0"/>
              <a:t>그래서 많은 데이터를 처리하기 어렵고 이를 위해 새로운 방식들이 등장함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A8115A-54EA-B042-8E42-6D61235C95D2}"/>
              </a:ext>
            </a:extLst>
          </p:cNvPr>
          <p:cNvSpPr txBox="1"/>
          <p:nvPr/>
        </p:nvSpPr>
        <p:spPr>
          <a:xfrm>
            <a:off x="1134142" y="6261717"/>
            <a:ext cx="46939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100" dirty="0"/>
              <a:t>Input, hidden, output layer</a:t>
            </a:r>
            <a:r>
              <a:rPr kumimoji="1" lang="ko-KR" altLang="en-US" sz="1100" dirty="0"/>
              <a:t>로만 이루어짐</a:t>
            </a:r>
            <a:r>
              <a:rPr kumimoji="1" lang="en-US" altLang="ko-KR" sz="1100" dirty="0"/>
              <a:t>(projection layer</a:t>
            </a:r>
            <a:r>
              <a:rPr kumimoji="1" lang="ko-KR" altLang="en-US" sz="1100" dirty="0"/>
              <a:t>가 없다는 것</a:t>
            </a:r>
            <a:r>
              <a:rPr kumimoji="1" lang="en-US" altLang="ko-KR" sz="1100" dirty="0"/>
              <a:t>)</a:t>
            </a:r>
            <a:endParaRPr kumimoji="1" lang="ko-KR" altLang="en-US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B9E94B-7641-9746-85DE-BD21DBC76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9737" y="2704332"/>
            <a:ext cx="3172268" cy="34459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58872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word2Vec</a:t>
            </a:r>
            <a:endParaRPr kumimoji="1" lang="ko-KR" altLang="en-US" sz="24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5E4F1A4-9D8F-4844-8C51-ECD2221F4115}"/>
              </a:ext>
            </a:extLst>
          </p:cNvPr>
          <p:cNvSpPr/>
          <p:nvPr/>
        </p:nvSpPr>
        <p:spPr>
          <a:xfrm>
            <a:off x="934993" y="924998"/>
            <a:ext cx="1003780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2013 Google, Tomas </a:t>
            </a:r>
            <a:r>
              <a:rPr lang="en-US" altLang="ko-KR" sz="1600" dirty="0" err="1"/>
              <a:t>Mikolov</a:t>
            </a:r>
            <a:endParaRPr lang="en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sz="1600" dirty="0"/>
              <a:t>Neural Net </a:t>
            </a:r>
            <a:r>
              <a:rPr lang="ko-KR" altLang="en-US" sz="1600" dirty="0"/>
              <a:t>기반 학습방법에 비해 크게 달라진 것은 아니지만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계산량을</a:t>
            </a:r>
            <a:r>
              <a:rPr lang="ko-KR" altLang="en-US" sz="1600" dirty="0"/>
              <a:t> 엄청나게 줄여서 기존의 방법에 비해 몇 배 이상 빠른 학습을 가능하게 함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i="1" dirty="0"/>
              <a:t>“</a:t>
            </a:r>
            <a:r>
              <a:rPr lang="ko-KR" altLang="en-US" sz="1600" i="1" dirty="0"/>
              <a:t>같이 등장하는 횟수가 많을수록 두 단어는 비슷한 의미를 가진다</a:t>
            </a:r>
            <a:r>
              <a:rPr lang="en-US" altLang="ko-KR" sz="1600" dirty="0"/>
              <a:t>.”(</a:t>
            </a:r>
            <a:r>
              <a:rPr lang="ko-KR" altLang="en-US" sz="1600" dirty="0"/>
              <a:t>비슷한 분포를 가진 단어는 비슷한 의미를 가진다</a:t>
            </a:r>
            <a:r>
              <a:rPr lang="en-US" altLang="ko-KR" sz="1600" dirty="0"/>
              <a:t>.)</a:t>
            </a:r>
            <a:endParaRPr lang="ko-KR" altLang="en-US" sz="1600" dirty="0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9F7D6791-DFFF-6440-AEEF-7B1AA6766AA2}"/>
              </a:ext>
            </a:extLst>
          </p:cNvPr>
          <p:cNvCxnSpPr>
            <a:cxnSpLocks/>
          </p:cNvCxnSpPr>
          <p:nvPr/>
        </p:nvCxnSpPr>
        <p:spPr>
          <a:xfrm>
            <a:off x="6133070" y="2494658"/>
            <a:ext cx="0" cy="4099323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ADE1F14-BD6F-D647-90D5-40CCD649A57E}"/>
              </a:ext>
            </a:extLst>
          </p:cNvPr>
          <p:cNvSpPr txBox="1"/>
          <p:nvPr/>
        </p:nvSpPr>
        <p:spPr>
          <a:xfrm>
            <a:off x="8637373" y="2396522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Skip-gram</a:t>
            </a:r>
            <a:endParaRPr kumimoji="1"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B4E8E7-759F-7044-BACE-5009BA6CE9C2}"/>
              </a:ext>
            </a:extLst>
          </p:cNvPr>
          <p:cNvSpPr txBox="1"/>
          <p:nvPr/>
        </p:nvSpPr>
        <p:spPr>
          <a:xfrm>
            <a:off x="2549611" y="2396522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CBOW</a:t>
            </a:r>
            <a:endParaRPr kumimoji="1"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0874D8-D967-474B-91BE-ABA93742A638}"/>
              </a:ext>
            </a:extLst>
          </p:cNvPr>
          <p:cNvSpPr txBox="1"/>
          <p:nvPr/>
        </p:nvSpPr>
        <p:spPr>
          <a:xfrm>
            <a:off x="934994" y="6440093"/>
            <a:ext cx="4428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1400" dirty="0">
                <a:solidFill>
                  <a:schemeClr val="bg2">
                    <a:lumMod val="50000"/>
                  </a:schemeClr>
                </a:solidFill>
              </a:rPr>
              <a:t> Input Layer, Projection Layer(Hidden), Output Layer</a:t>
            </a:r>
            <a:endParaRPr kumimoji="1" lang="ko-KR" alt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2CB9EAE-14F4-9C4E-8D5A-38743ED1F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128" y="2765854"/>
            <a:ext cx="2609161" cy="361268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718C4A06-FDFC-8F45-99E1-0D5D8CE3D8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7438" y="2886964"/>
            <a:ext cx="3100150" cy="33704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4342F52-C6FD-2441-B192-691ED9A32F66}"/>
              </a:ext>
            </a:extLst>
          </p:cNvPr>
          <p:cNvSpPr txBox="1"/>
          <p:nvPr/>
        </p:nvSpPr>
        <p:spPr>
          <a:xfrm>
            <a:off x="6808346" y="6455481"/>
            <a:ext cx="4918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구조는 동일</a:t>
            </a:r>
            <a:r>
              <a:rPr kumimoji="1"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kumimoji="1"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주어진 단어 하나를 가지고 주변 단어의 등장 여부 유추</a:t>
            </a:r>
          </a:p>
        </p:txBody>
      </p:sp>
    </p:spTree>
    <p:extLst>
      <p:ext uri="{BB962C8B-B14F-4D97-AF65-F5344CB8AC3E}">
        <p14:creationId xmlns:p14="http://schemas.microsoft.com/office/powerpoint/2010/main" val="3585418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word2Vec – CBOW 1</a:t>
            </a:r>
            <a:endParaRPr kumimoji="1" lang="ko-KR" altLang="en-US" sz="2400" dirty="0"/>
          </a:p>
        </p:txBody>
      </p: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C22208D4-F687-4E4A-9764-BC3573B14A7A}"/>
              </a:ext>
            </a:extLst>
          </p:cNvPr>
          <p:cNvCxnSpPr>
            <a:cxnSpLocks/>
          </p:cNvCxnSpPr>
          <p:nvPr/>
        </p:nvCxnSpPr>
        <p:spPr>
          <a:xfrm>
            <a:off x="6574685" y="1323415"/>
            <a:ext cx="0" cy="516873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0610AC0-A6C1-9747-A0B6-EB9D33F791AF}"/>
              </a:ext>
            </a:extLst>
          </p:cNvPr>
          <p:cNvSpPr txBox="1"/>
          <p:nvPr/>
        </p:nvSpPr>
        <p:spPr>
          <a:xfrm>
            <a:off x="512379" y="1596547"/>
            <a:ext cx="36231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/>
              <a:t>“</a:t>
            </a:r>
            <a:r>
              <a:rPr kumimoji="1" lang="ko-KR" altLang="en-US" sz="1400" i="1" dirty="0"/>
              <a:t>아침을 안 먹고 왔더니 </a:t>
            </a:r>
            <a:r>
              <a:rPr kumimoji="1" lang="ko-KR" altLang="en-US" sz="1400" i="1" u="sng" dirty="0"/>
              <a:t>      </a:t>
            </a:r>
            <a:r>
              <a:rPr kumimoji="1" lang="ko-KR" altLang="en-US" sz="1400" i="1" dirty="0"/>
              <a:t> 너무 고프다</a:t>
            </a:r>
            <a:r>
              <a:rPr kumimoji="1" lang="en-US" altLang="ko-KR" sz="1400" i="1" dirty="0"/>
              <a:t>.</a:t>
            </a:r>
            <a:r>
              <a:rPr kumimoji="1" lang="en-US" altLang="ko-KR" sz="1400" dirty="0"/>
              <a:t>”</a:t>
            </a:r>
            <a:endParaRPr kumimoji="1" lang="ko-KR" altLang="en-US" sz="1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31049FF-860F-E64C-95F5-4613C581B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65" y="2104002"/>
            <a:ext cx="5955976" cy="384553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131C0D-1B1A-A94F-966B-5247D480E728}"/>
              </a:ext>
            </a:extLst>
          </p:cNvPr>
          <p:cNvSpPr txBox="1"/>
          <p:nvPr/>
        </p:nvSpPr>
        <p:spPr>
          <a:xfrm>
            <a:off x="2956957" y="6024235"/>
            <a:ext cx="9813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 dirty="0">
                <a:solidFill>
                  <a:schemeClr val="bg2">
                    <a:lumMod val="25000"/>
                  </a:schemeClr>
                </a:solidFill>
              </a:rPr>
              <a:t>hidden</a:t>
            </a:r>
            <a:r>
              <a:rPr kumimoji="1" lang="ko-KR" altLang="en-US" sz="105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kumimoji="1" lang="en-US" altLang="ko-KR" sz="1050" dirty="0">
                <a:solidFill>
                  <a:schemeClr val="bg2">
                    <a:lumMod val="25000"/>
                  </a:schemeClr>
                </a:solidFill>
              </a:rPr>
              <a:t>layer</a:t>
            </a:r>
            <a:endParaRPr kumimoji="1" lang="ko-KR" altLang="en-US" sz="10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56F88E-C564-9841-B54C-FFF31865CC77}"/>
              </a:ext>
            </a:extLst>
          </p:cNvPr>
          <p:cNvSpPr txBox="1"/>
          <p:nvPr/>
        </p:nvSpPr>
        <p:spPr>
          <a:xfrm>
            <a:off x="6935190" y="1721922"/>
            <a:ext cx="476925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가중치 </a:t>
            </a:r>
            <a:r>
              <a:rPr kumimoji="1" lang="en-US" altLang="ko-KR" dirty="0"/>
              <a:t>W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V x N </a:t>
            </a:r>
            <a:r>
              <a:rPr kumimoji="1" lang="ko-KR" altLang="en-US" dirty="0"/>
              <a:t>행렬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가중치 </a:t>
            </a:r>
            <a:r>
              <a:rPr kumimoji="1" lang="en-US" altLang="ko-KR" dirty="0"/>
              <a:t>W’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N x V </a:t>
            </a:r>
            <a:r>
              <a:rPr kumimoji="1" lang="ko-KR" altLang="en-US" dirty="0"/>
              <a:t>행렬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V: </a:t>
            </a:r>
            <a:r>
              <a:rPr kumimoji="1" lang="ko-KR" altLang="en-US" dirty="0"/>
              <a:t>단어 집합의 크기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N </a:t>
            </a:r>
            <a:r>
              <a:rPr kumimoji="1" lang="ko-KR" altLang="en-US" dirty="0"/>
              <a:t>차원의 </a:t>
            </a:r>
            <a:r>
              <a:rPr kumimoji="1" lang="en-US" altLang="ko-KR" dirty="0"/>
              <a:t>hidden</a:t>
            </a:r>
            <a:r>
              <a:rPr kumimoji="1" lang="ko-KR" altLang="en-US" dirty="0"/>
              <a:t> </a:t>
            </a:r>
            <a:r>
              <a:rPr kumimoji="1" lang="en-US" altLang="ko-KR" dirty="0"/>
              <a:t>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(</a:t>
            </a:r>
            <a:r>
              <a:rPr kumimoji="1" lang="ko-KR" altLang="en-US" dirty="0"/>
              <a:t>예제</a:t>
            </a:r>
            <a:r>
              <a:rPr kumimoji="1" lang="en-US" altLang="ko-KR" dirty="0"/>
              <a:t>)</a:t>
            </a:r>
            <a:r>
              <a:rPr kumimoji="1" lang="ko-KR" altLang="en-US" dirty="0"/>
              <a:t>가중치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W</a:t>
            </a:r>
            <a:r>
              <a:rPr kumimoji="1" lang="ko-KR" altLang="en-US" dirty="0"/>
              <a:t> </a:t>
            </a:r>
            <a:r>
              <a:rPr kumimoji="1" lang="en-US" altLang="ko-KR" dirty="0"/>
              <a:t>=</a:t>
            </a:r>
            <a:r>
              <a:rPr kumimoji="1" lang="ko-KR" altLang="en-US" dirty="0"/>
              <a:t> </a:t>
            </a:r>
            <a:r>
              <a:rPr kumimoji="1" lang="en-US" altLang="ko-KR" dirty="0"/>
              <a:t>7</a:t>
            </a:r>
            <a:r>
              <a:rPr kumimoji="1" lang="ko-KR" altLang="en-US" dirty="0"/>
              <a:t> </a:t>
            </a:r>
            <a:r>
              <a:rPr kumimoji="1" lang="en-US" altLang="ko-KR" dirty="0"/>
              <a:t>x</a:t>
            </a:r>
            <a:r>
              <a:rPr kumimoji="1" lang="ko-KR" altLang="en-US" dirty="0"/>
              <a:t> </a:t>
            </a:r>
            <a:r>
              <a:rPr kumimoji="1" lang="en-US" altLang="ko-KR" dirty="0"/>
              <a:t>5,</a:t>
            </a:r>
            <a:r>
              <a:rPr kumimoji="1" lang="ko-KR" altLang="en-US" dirty="0"/>
              <a:t> </a:t>
            </a:r>
            <a:r>
              <a:rPr kumimoji="1" lang="en-US" altLang="ko-KR" dirty="0"/>
              <a:t>W’</a:t>
            </a:r>
            <a:r>
              <a:rPr kumimoji="1" lang="ko-KR" altLang="en-US" dirty="0"/>
              <a:t> </a:t>
            </a:r>
            <a:r>
              <a:rPr kumimoji="1" lang="en-US" altLang="ko-KR" dirty="0"/>
              <a:t>=</a:t>
            </a:r>
            <a:r>
              <a:rPr kumimoji="1" lang="ko-KR" altLang="en-US" dirty="0"/>
              <a:t> </a:t>
            </a:r>
            <a:r>
              <a:rPr kumimoji="1" lang="en-US" altLang="ko-KR" dirty="0"/>
              <a:t>5</a:t>
            </a:r>
            <a:r>
              <a:rPr kumimoji="1" lang="ko-KR" altLang="en-US" dirty="0"/>
              <a:t> </a:t>
            </a:r>
            <a:r>
              <a:rPr kumimoji="1" lang="en-US" altLang="ko-KR" dirty="0"/>
              <a:t>x</a:t>
            </a:r>
            <a:r>
              <a:rPr kumimoji="1" lang="ko-KR" altLang="en-US" dirty="0"/>
              <a:t> </a:t>
            </a:r>
            <a:r>
              <a:rPr kumimoji="1" lang="en-US" altLang="ko-KR" dirty="0"/>
              <a:t>7 </a:t>
            </a:r>
            <a:r>
              <a:rPr kumimoji="1" lang="ko-KR" altLang="en-US" dirty="0"/>
              <a:t>행렬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6AAD87-4938-3F4C-AE52-87752739187D}"/>
              </a:ext>
            </a:extLst>
          </p:cNvPr>
          <p:cNvSpPr txBox="1"/>
          <p:nvPr/>
        </p:nvSpPr>
        <p:spPr>
          <a:xfrm>
            <a:off x="876795" y="6018410"/>
            <a:ext cx="84029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 dirty="0">
                <a:solidFill>
                  <a:schemeClr val="bg2">
                    <a:lumMod val="25000"/>
                  </a:schemeClr>
                </a:solidFill>
              </a:rPr>
              <a:t>input</a:t>
            </a:r>
            <a:r>
              <a:rPr kumimoji="1" lang="ko-KR" altLang="en-US" sz="105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kumimoji="1" lang="en-US" altLang="ko-KR" sz="1050" dirty="0">
                <a:solidFill>
                  <a:schemeClr val="bg2">
                    <a:lumMod val="25000"/>
                  </a:schemeClr>
                </a:solidFill>
              </a:rPr>
              <a:t>layer</a:t>
            </a:r>
            <a:endParaRPr kumimoji="1" lang="ko-KR" altLang="en-US" sz="10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B81C56-DBC9-7444-8790-16D11B7AB7A4}"/>
              </a:ext>
            </a:extLst>
          </p:cNvPr>
          <p:cNvSpPr txBox="1"/>
          <p:nvPr/>
        </p:nvSpPr>
        <p:spPr>
          <a:xfrm>
            <a:off x="5001159" y="6024235"/>
            <a:ext cx="9332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 dirty="0">
                <a:solidFill>
                  <a:schemeClr val="bg2">
                    <a:lumMod val="25000"/>
                  </a:schemeClr>
                </a:solidFill>
              </a:rPr>
              <a:t>output</a:t>
            </a:r>
            <a:r>
              <a:rPr kumimoji="1" lang="ko-KR" altLang="en-US" sz="105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kumimoji="1" lang="en-US" altLang="ko-KR" sz="1050" dirty="0">
                <a:solidFill>
                  <a:schemeClr val="bg2">
                    <a:lumMod val="25000"/>
                  </a:schemeClr>
                </a:solidFill>
              </a:rPr>
              <a:t>layer</a:t>
            </a:r>
            <a:endParaRPr kumimoji="1" lang="ko-KR" altLang="en-US" sz="105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10" name="구부러진 연결선[U] 9">
            <a:extLst>
              <a:ext uri="{FF2B5EF4-FFF2-40B4-BE49-F238E27FC236}">
                <a16:creationId xmlns:a16="http://schemas.microsoft.com/office/drawing/2014/main" id="{AA80EACA-2B7E-5B45-AC4F-8EDAB939BFB0}"/>
              </a:ext>
            </a:extLst>
          </p:cNvPr>
          <p:cNvCxnSpPr>
            <a:cxnSpLocks/>
          </p:cNvCxnSpPr>
          <p:nvPr/>
        </p:nvCxnSpPr>
        <p:spPr>
          <a:xfrm>
            <a:off x="617520" y="2640195"/>
            <a:ext cx="679421" cy="423639"/>
          </a:xfrm>
          <a:prstGeom prst="curvedConnector3">
            <a:avLst>
              <a:gd name="adj1" fmla="val 97192"/>
            </a:avLst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구부러진 연결선[U] 16">
            <a:extLst>
              <a:ext uri="{FF2B5EF4-FFF2-40B4-BE49-F238E27FC236}">
                <a16:creationId xmlns:a16="http://schemas.microsoft.com/office/drawing/2014/main" id="{3C9E9BE9-ED4F-9C4F-AC8A-CBC4B9B0F55B}"/>
              </a:ext>
            </a:extLst>
          </p:cNvPr>
          <p:cNvCxnSpPr>
            <a:cxnSpLocks/>
          </p:cNvCxnSpPr>
          <p:nvPr/>
        </p:nvCxnSpPr>
        <p:spPr>
          <a:xfrm rot="16200000" flipH="1">
            <a:off x="145275" y="2966188"/>
            <a:ext cx="1308696" cy="574489"/>
          </a:xfrm>
          <a:prstGeom prst="curvedConnector3">
            <a:avLst>
              <a:gd name="adj1" fmla="val 108075"/>
            </a:avLst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17E26ED-3180-6D40-9A3B-2C3E4C907D0D}"/>
              </a:ext>
            </a:extLst>
          </p:cNvPr>
          <p:cNvSpPr txBox="1"/>
          <p:nvPr/>
        </p:nvSpPr>
        <p:spPr>
          <a:xfrm>
            <a:off x="293141" y="2358030"/>
            <a:ext cx="11673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 dirty="0">
                <a:solidFill>
                  <a:schemeClr val="bg2">
                    <a:lumMod val="25000"/>
                  </a:schemeClr>
                </a:solidFill>
              </a:rPr>
              <a:t>One-hot vector</a:t>
            </a:r>
            <a:endParaRPr kumimoji="1" lang="ko-KR" altLang="en-US" sz="1050" dirty="0">
              <a:solidFill>
                <a:schemeClr val="bg2">
                  <a:lumMod val="2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E3E6C0D-DE95-0D4E-83F2-A5D3D07951DE}"/>
                  </a:ext>
                </a:extLst>
              </p:cNvPr>
              <p:cNvSpPr txBox="1"/>
              <p:nvPr/>
            </p:nvSpPr>
            <p:spPr>
              <a:xfrm>
                <a:off x="7372072" y="4723027"/>
                <a:ext cx="3895490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ko-KR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kumimoji="1"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ko-K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ko-KR" sz="20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ko-KR" sz="20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kumimoji="1" lang="en-US" altLang="ko-KR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kumimoji="1" lang="en-US" altLang="ko-KR" sz="2000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kumimoji="1" lang="en-US" altLang="ko-K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 </m:t>
                          </m:r>
                          <m:sSub>
                            <m:sSubPr>
                              <m:ctrlP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kumimoji="1" lang="en-US" altLang="ko-K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kumimoji="1" lang="en-US" altLang="ko-K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⋯</m:t>
                          </m:r>
                          <m:r>
                            <a:rPr kumimoji="1" lang="en-US" altLang="ko-KR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kumimoji="1" lang="en-US" altLang="ko-K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1" lang="ko-KR" altLang="en-US" sz="2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E3E6C0D-DE95-0D4E-83F2-A5D3D07951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72072" y="4723027"/>
                <a:ext cx="3895490" cy="307777"/>
              </a:xfrm>
              <a:prstGeom prst="rect">
                <a:avLst/>
              </a:prstGeom>
              <a:blipFill>
                <a:blip r:embed="rId4"/>
                <a:stretch>
                  <a:fillRect l="-325" b="-166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아래쪽 화살표[D] 7">
            <a:extLst>
              <a:ext uri="{FF2B5EF4-FFF2-40B4-BE49-F238E27FC236}">
                <a16:creationId xmlns:a16="http://schemas.microsoft.com/office/drawing/2014/main" id="{3B47169F-044C-7B47-B7B4-1CEB5F1AC8B1}"/>
              </a:ext>
            </a:extLst>
          </p:cNvPr>
          <p:cNvSpPr/>
          <p:nvPr/>
        </p:nvSpPr>
        <p:spPr>
          <a:xfrm>
            <a:off x="8893555" y="4187316"/>
            <a:ext cx="317500" cy="418231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0618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FB5A6-1B37-C24A-B9C2-95E5806F5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379" y="334673"/>
            <a:ext cx="6378146" cy="524561"/>
          </a:xfrm>
        </p:spPr>
        <p:txBody>
          <a:bodyPr>
            <a:noAutofit/>
          </a:bodyPr>
          <a:lstStyle/>
          <a:p>
            <a:r>
              <a:rPr kumimoji="1" lang="en-US" altLang="ko-KR" sz="2400" dirty="0"/>
              <a:t>word2Vec – CBOW 2</a:t>
            </a:r>
            <a:endParaRPr kumimoji="1" lang="ko-KR" altLang="en-US" sz="2400" dirty="0"/>
          </a:p>
        </p:txBody>
      </p:sp>
      <p:cxnSp>
        <p:nvCxnSpPr>
          <p:cNvPr id="19" name="직선 연결선[R] 18">
            <a:extLst>
              <a:ext uri="{FF2B5EF4-FFF2-40B4-BE49-F238E27FC236}">
                <a16:creationId xmlns:a16="http://schemas.microsoft.com/office/drawing/2014/main" id="{C22208D4-F687-4E4A-9764-BC3573B14A7A}"/>
              </a:ext>
            </a:extLst>
          </p:cNvPr>
          <p:cNvCxnSpPr>
            <a:cxnSpLocks/>
          </p:cNvCxnSpPr>
          <p:nvPr/>
        </p:nvCxnSpPr>
        <p:spPr>
          <a:xfrm>
            <a:off x="6574685" y="1323415"/>
            <a:ext cx="0" cy="516873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B56F88E-C564-9841-B54C-FFF31865CC77}"/>
                  </a:ext>
                </a:extLst>
              </p:cNvPr>
              <p:cNvSpPr txBox="1"/>
              <p:nvPr/>
            </p:nvSpPr>
            <p:spPr>
              <a:xfrm>
                <a:off x="6698404" y="1669283"/>
                <a:ext cx="5493596" cy="47705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dirty="0"/>
                  <a:t>각 주변 단어의 </a:t>
                </a:r>
                <a:r>
                  <a:rPr kumimoji="1" lang="en-US" altLang="ko-KR" sz="1600" dirty="0"/>
                  <a:t>(one-hot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vector)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x W</a:t>
                </a:r>
                <a:r>
                  <a:rPr kumimoji="1" lang="ko-KR" altLang="en-US" sz="1600" dirty="0"/>
                  <a:t>의 결과 벡터들이</a:t>
                </a:r>
                <a:r>
                  <a:rPr kumimoji="1" lang="en-US" altLang="ko-KR" sz="1600" dirty="0"/>
                  <a:t>hidden layer</a:t>
                </a:r>
                <a:r>
                  <a:rPr kumimoji="1" lang="ko-KR" altLang="en-US" sz="1600" dirty="0"/>
                  <a:t>에서 만나게 됨</a:t>
                </a: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ko-KR" sz="1600" dirty="0"/>
                  <a:t>Hidden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layer</a:t>
                </a:r>
                <a:r>
                  <a:rPr kumimoji="1" lang="ko-KR" altLang="en-US" sz="1600" dirty="0"/>
                  <a:t>에서 만난 </a:t>
                </a:r>
                <a:r>
                  <a:rPr kumimoji="1" lang="ko-KR" altLang="en-US" sz="1600" i="1" dirty="0"/>
                  <a:t>벡터들의 평균</a:t>
                </a:r>
                <a:r>
                  <a:rPr kumimoji="1" lang="ko-KR" altLang="en-US" sz="1600" dirty="0"/>
                  <a:t>을 구함</a:t>
                </a:r>
                <a:r>
                  <a:rPr kumimoji="1" lang="en-US" altLang="ko-KR" sz="1600" dirty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i="1" dirty="0"/>
                  <a:t>평균 벡터</a:t>
                </a:r>
                <a:r>
                  <a:rPr kumimoji="1" lang="ko-KR" altLang="en-US" sz="1600" dirty="0"/>
                  <a:t>는 두번째 가중치 </a:t>
                </a:r>
                <a:r>
                  <a:rPr kumimoji="1" lang="en-US" altLang="ko-KR" sz="1600" dirty="0"/>
                  <a:t>W’</a:t>
                </a:r>
                <a:r>
                  <a:rPr kumimoji="1" lang="ko-KR" altLang="en-US" sz="1600" dirty="0"/>
                  <a:t>와 </a:t>
                </a:r>
                <a:r>
                  <a:rPr kumimoji="1" lang="ko-KR" altLang="en-US" sz="1600" dirty="0" err="1"/>
                  <a:t>곱해짐</a:t>
                </a:r>
                <a:endParaRPr kumimoji="1" lang="en-US" altLang="ko-KR" sz="1600" dirty="0"/>
              </a:p>
              <a:p>
                <a:r>
                  <a:rPr kumimoji="1" lang="ko-KR" altLang="en-US" sz="1600" dirty="0"/>
                  <a:t>     </a:t>
                </a:r>
                <a:r>
                  <a:rPr kumimoji="1" lang="en-US" altLang="ko-KR" sz="1200" dirty="0">
                    <a:solidFill>
                      <a:schemeClr val="bg2">
                        <a:lumMod val="25000"/>
                      </a:schemeClr>
                    </a:solidFill>
                  </a:rPr>
                  <a:t>(input</a:t>
                </a:r>
                <a:r>
                  <a:rPr kumimoji="1" lang="ko-KR" altLang="en-US" sz="1200" dirty="0">
                    <a:solidFill>
                      <a:schemeClr val="bg2">
                        <a:lumMod val="25000"/>
                      </a:schemeClr>
                    </a:solidFill>
                  </a:rPr>
                  <a:t>의 </a:t>
                </a:r>
                <a:r>
                  <a:rPr kumimoji="1" lang="en-US" altLang="ko-KR" sz="1200" dirty="0">
                    <a:solidFill>
                      <a:schemeClr val="bg2">
                        <a:lumMod val="25000"/>
                      </a:schemeClr>
                    </a:solidFill>
                  </a:rPr>
                  <a:t>one-hot vector</a:t>
                </a:r>
                <a:r>
                  <a:rPr kumimoji="1" lang="ko-KR" altLang="en-US" sz="1200" dirty="0">
                    <a:solidFill>
                      <a:schemeClr val="bg2">
                        <a:lumMod val="25000"/>
                      </a:schemeClr>
                    </a:solidFill>
                  </a:rPr>
                  <a:t> 와 같은 크기의 벡터가 됨</a:t>
                </a:r>
                <a:r>
                  <a:rPr kumimoji="1" lang="en-US" altLang="ko-KR" sz="1200" dirty="0">
                    <a:solidFill>
                      <a:schemeClr val="bg2">
                        <a:lumMod val="25000"/>
                      </a:schemeClr>
                    </a:solidFill>
                  </a:rPr>
                  <a:t>)</a:t>
                </a:r>
              </a:p>
              <a:p>
                <a:endParaRPr kumimoji="1" lang="en-US" altLang="ko-KR" sz="1200" dirty="0">
                  <a:solidFill>
                    <a:schemeClr val="bg2">
                      <a:lumMod val="25000"/>
                    </a:schemeClr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ko-KR" sz="1600" dirty="0" err="1"/>
                  <a:t>Softmax</a:t>
                </a:r>
                <a:r>
                  <a:rPr kumimoji="1" lang="en-US" altLang="ko-KR" sz="1600" dirty="0"/>
                  <a:t> </a:t>
                </a:r>
                <a:r>
                  <a:rPr kumimoji="1" lang="ko-KR" altLang="en-US" sz="1600" dirty="0"/>
                  <a:t>함수를 통해 나온 결과</a:t>
                </a:r>
                <a:r>
                  <a:rPr kumimoji="1" lang="en-US" altLang="ko-KR" sz="1600" dirty="0"/>
                  <a:t>(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0~1</a:t>
                </a:r>
                <a:r>
                  <a:rPr kumimoji="1" lang="ko-KR" altLang="en-US" sz="1600" dirty="0"/>
                  <a:t> 의 값</a:t>
                </a:r>
                <a:r>
                  <a:rPr kumimoji="1" lang="en-US" altLang="ko-KR" sz="1600" dirty="0"/>
                  <a:t>)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>
                    <a:sym typeface="Wingdings" pitchFamily="2" charset="2"/>
                  </a:rPr>
                  <a:t></a:t>
                </a:r>
              </a:p>
              <a:p>
                <a:r>
                  <a:rPr kumimoji="1" lang="en-US" altLang="ko-KR" sz="1600" dirty="0">
                    <a:sym typeface="Wingdings" pitchFamily="2" charset="2"/>
                  </a:rPr>
                  <a:t>    </a:t>
                </a:r>
                <a:r>
                  <a:rPr kumimoji="1" lang="ko-KR" altLang="en-US" sz="1600" dirty="0">
                    <a:sym typeface="Wingdings" pitchFamily="2" charset="2"/>
                  </a:rPr>
                  <a:t> </a:t>
                </a:r>
                <a:r>
                  <a:rPr kumimoji="1" lang="en-US" altLang="ko-KR" sz="1600" u="sng" dirty="0">
                    <a:sym typeface="Wingdings" pitchFamily="2" charset="2"/>
                  </a:rPr>
                  <a:t>score</a:t>
                </a:r>
                <a:r>
                  <a:rPr kumimoji="1" lang="ko-KR" altLang="en-US" sz="1600" u="sng" dirty="0">
                    <a:sym typeface="Wingdings" pitchFamily="2" charset="2"/>
                  </a:rPr>
                  <a:t> </a:t>
                </a:r>
                <a:r>
                  <a:rPr kumimoji="1" lang="en-US" altLang="ko-KR" sz="1600" u="sng" dirty="0">
                    <a:sym typeface="Wingdings" pitchFamily="2" charset="2"/>
                  </a:rPr>
                  <a:t>vector: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kumimoji="1" lang="en-US" altLang="ko-KR" sz="1600" b="0" i="1" u="sng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accPr>
                      <m:e>
                        <m:r>
                          <a:rPr kumimoji="1" lang="en-US" altLang="ko-KR" sz="1600" b="0" i="1" u="sng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𝑦</m:t>
                        </m:r>
                      </m:e>
                    </m:acc>
                  </m:oMath>
                </a14:m>
                <a:endParaRPr kumimoji="1" lang="en-US" altLang="ko-KR" sz="2000" u="sng" dirty="0"/>
              </a:p>
              <a:p>
                <a:endParaRPr kumimoji="1" lang="en-US" altLang="ko-KR" sz="2000" u="sng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en-US" altLang="ko-KR" sz="1600" b="1" dirty="0"/>
                  <a:t>Cross-entropy </a:t>
                </a:r>
                <a:r>
                  <a:rPr kumimoji="1" lang="ko-KR" altLang="en-US" sz="1600" dirty="0"/>
                  <a:t>함수에 실제 중심 단어인 </a:t>
                </a:r>
                <a:r>
                  <a:rPr kumimoji="1" lang="en-US" altLang="ko-KR" sz="1600" dirty="0"/>
                  <a:t>one-hot vector,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score vector</a:t>
                </a:r>
                <a:r>
                  <a:rPr kumimoji="1" lang="ko-KR" altLang="en-US" sz="1600" dirty="0"/>
                  <a:t> 입력</a:t>
                </a: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kumimoji="1" lang="en-US" altLang="ko-KR" sz="16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kumimoji="1" lang="ko-KR" altLang="en-US" sz="1600" b="1" dirty="0"/>
                  <a:t>목표</a:t>
                </a:r>
                <a:r>
                  <a:rPr kumimoji="1" lang="en-US" altLang="ko-KR" sz="1600" dirty="0"/>
                  <a:t>:</a:t>
                </a:r>
                <a:r>
                  <a:rPr kumimoji="1" lang="ko-KR" altLang="en-US" sz="1600" dirty="0"/>
                  <a:t> </a:t>
                </a:r>
                <a:r>
                  <a:rPr kumimoji="1" lang="en-US" altLang="ko-KR" sz="1600" dirty="0"/>
                  <a:t>cross-entropy </a:t>
                </a:r>
                <a:r>
                  <a:rPr kumimoji="1" lang="ko-KR" altLang="en-US" sz="1600" dirty="0"/>
                  <a:t>의 값을 최소화하는 방향으로 학습 </a:t>
                </a:r>
                <a:endParaRPr kumimoji="1" lang="en-US" altLang="ko-KR" sz="16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B56F88E-C564-9841-B54C-FFF31865CC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8404" y="1669283"/>
                <a:ext cx="5493596" cy="4770537"/>
              </a:xfrm>
              <a:prstGeom prst="rect">
                <a:avLst/>
              </a:prstGeom>
              <a:blipFill>
                <a:blip r:embed="rId3"/>
                <a:stretch>
                  <a:fillRect l="-230" b="-26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41A33040-3A5C-1548-859D-F00D415DAC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379" y="1669283"/>
            <a:ext cx="5654473" cy="4476997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48D4E6F-C537-D74A-A7B7-B276F0C7CE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042" y="2571272"/>
            <a:ext cx="6103062" cy="2713247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E08D78A-59E1-2B47-A664-61E8824B5EC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7993" b="13713"/>
          <a:stretch/>
        </p:blipFill>
        <p:spPr>
          <a:xfrm>
            <a:off x="7135578" y="5045155"/>
            <a:ext cx="2252926" cy="632228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cxnSp>
        <p:nvCxnSpPr>
          <p:cNvPr id="14" name="구부러진 연결선[U] 13">
            <a:extLst>
              <a:ext uri="{FF2B5EF4-FFF2-40B4-BE49-F238E27FC236}">
                <a16:creationId xmlns:a16="http://schemas.microsoft.com/office/drawing/2014/main" id="{125DFBF1-3227-7147-8FE5-1C6218FEDBF8}"/>
              </a:ext>
            </a:extLst>
          </p:cNvPr>
          <p:cNvCxnSpPr>
            <a:cxnSpLocks/>
          </p:cNvCxnSpPr>
          <p:nvPr/>
        </p:nvCxnSpPr>
        <p:spPr>
          <a:xfrm rot="10800000">
            <a:off x="9450363" y="5101561"/>
            <a:ext cx="793950" cy="229530"/>
          </a:xfrm>
          <a:prstGeom prst="curvedConnector3">
            <a:avLst>
              <a:gd name="adj1" fmla="val 50000"/>
            </a:avLst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A0C27E4-2518-EB4E-BA09-58534877E9F3}"/>
              </a:ext>
            </a:extLst>
          </p:cNvPr>
          <p:cNvSpPr txBox="1"/>
          <p:nvPr/>
        </p:nvSpPr>
        <p:spPr>
          <a:xfrm>
            <a:off x="9450363" y="5361269"/>
            <a:ext cx="25490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Score vector</a:t>
            </a:r>
            <a:r>
              <a:rPr kumimoji="1"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 </a:t>
            </a:r>
            <a:r>
              <a:rPr kumimoji="1"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</a:t>
            </a:r>
            <a:r>
              <a:rPr kumimoji="1" lang="ko-KR" altLang="en-US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를</a:t>
            </a:r>
            <a:r>
              <a:rPr kumimoji="1"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정확히 예측할 경우 </a:t>
            </a:r>
            <a:r>
              <a:rPr kumimoji="1"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  <a:endParaRPr kumimoji="1" lang="ko-KR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3856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8679</TotalTime>
  <Words>1240</Words>
  <Application>Microsoft Macintosh PowerPoint</Application>
  <PresentationFormat>Widescreen</PresentationFormat>
  <Paragraphs>192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Lato</vt:lpstr>
      <vt:lpstr>Malgun Gothic</vt:lpstr>
      <vt:lpstr>Malgun Gothic</vt:lpstr>
      <vt:lpstr>Arial</vt:lpstr>
      <vt:lpstr>Cambria Math</vt:lpstr>
      <vt:lpstr>Wingdings</vt:lpstr>
      <vt:lpstr>Office 테마</vt:lpstr>
      <vt:lpstr>2주차 스터디 발표</vt:lpstr>
      <vt:lpstr>Word embedding</vt:lpstr>
      <vt:lpstr>Word embedding이 필요한 이유1</vt:lpstr>
      <vt:lpstr>Word embedding이 필요한 이유 2</vt:lpstr>
      <vt:lpstr>NNLM</vt:lpstr>
      <vt:lpstr>RNNLM</vt:lpstr>
      <vt:lpstr>word2Vec</vt:lpstr>
      <vt:lpstr>word2Vec – CBOW 1</vt:lpstr>
      <vt:lpstr>word2Vec – CBOW 2</vt:lpstr>
      <vt:lpstr>word2Vec – Skip-gram 1</vt:lpstr>
      <vt:lpstr>word2Vec – Skip-gram 2</vt:lpstr>
      <vt:lpstr>word2Vec – summary</vt:lpstr>
      <vt:lpstr>GloVe - 1</vt:lpstr>
      <vt:lpstr>GloVe - 2</vt:lpstr>
      <vt:lpstr>GloVe - 3</vt:lpstr>
      <vt:lpstr>GloVe - 4</vt:lpstr>
      <vt:lpstr>EOD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1주차 스터디 발표</dc:title>
  <dc:creator>김하연</dc:creator>
  <cp:lastModifiedBy>김하연</cp:lastModifiedBy>
  <cp:revision>80</cp:revision>
  <dcterms:created xsi:type="dcterms:W3CDTF">2019-07-03T14:17:29Z</dcterms:created>
  <dcterms:modified xsi:type="dcterms:W3CDTF">2019-07-15T06:51:52Z</dcterms:modified>
</cp:coreProperties>
</file>